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9"/>
  </p:notesMasterIdLst>
  <p:sldIdLst>
    <p:sldId id="257" r:id="rId3"/>
    <p:sldId id="501" r:id="rId4"/>
    <p:sldId id="275" r:id="rId5"/>
    <p:sldId id="277" r:id="rId6"/>
    <p:sldId id="283" r:id="rId7"/>
    <p:sldId id="286" r:id="rId8"/>
    <p:sldId id="284" r:id="rId9"/>
    <p:sldId id="287" r:id="rId10"/>
    <p:sldId id="539" r:id="rId11"/>
    <p:sldId id="540" r:id="rId12"/>
    <p:sldId id="541" r:id="rId13"/>
    <p:sldId id="542" r:id="rId14"/>
    <p:sldId id="544" r:id="rId15"/>
    <p:sldId id="543" r:id="rId16"/>
    <p:sldId id="546" r:id="rId17"/>
    <p:sldId id="547" r:id="rId18"/>
    <p:sldId id="557" r:id="rId19"/>
    <p:sldId id="549" r:id="rId20"/>
    <p:sldId id="548" r:id="rId21"/>
    <p:sldId id="551" r:id="rId22"/>
    <p:sldId id="552" r:id="rId23"/>
    <p:sldId id="554" r:id="rId24"/>
    <p:sldId id="553" r:id="rId25"/>
    <p:sldId id="556" r:id="rId26"/>
    <p:sldId id="538" r:id="rId27"/>
    <p:sldId id="263"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63DE59-F7B4-420D-AE9D-B9444F321E43}" v="12" dt="2020-02-16T08:01:30.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p:scale>
          <a:sx n="60" d="100"/>
          <a:sy n="60" d="100"/>
        </p:scale>
        <p:origin x="-366"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929DF-9720-4E6B-A5C7-7F567E8BD559}" type="datetimeFigureOut">
              <a:rPr lang="it-IT" smtClean="0"/>
              <a:t>21/10/2020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A0C000-9FFD-4B75-A19A-27E1BFC10903}" type="slidenum">
              <a:rPr lang="it-IT" smtClean="0"/>
              <a:t>‹N›</a:t>
            </a:fld>
            <a:endParaRPr lang="it-IT"/>
          </a:p>
        </p:txBody>
      </p:sp>
    </p:spTree>
    <p:extLst>
      <p:ext uri="{BB962C8B-B14F-4D97-AF65-F5344CB8AC3E}">
        <p14:creationId xmlns:p14="http://schemas.microsoft.com/office/powerpoint/2010/main" val="2005305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it-IT"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33397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it-IT"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681649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it-IT"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93942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it-IT"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159477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it-IT"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75384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it-IT"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816461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323401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immagini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066214" y="421594"/>
            <a:ext cx="2286000" cy="1885508"/>
          </a:xfrm>
        </p:spPr>
        <p:txBody>
          <a:bodyPr rtlCol="0">
            <a:normAutofit/>
          </a:bodyPr>
          <a:lstStyle>
            <a:lvl1pPr algn="l" rtl="0">
              <a:defRPr sz="2400"/>
            </a:lvl1pPr>
          </a:lstStyle>
          <a:p>
            <a:pPr rtl="0"/>
            <a:r>
              <a:rPr lang="it-IT"/>
              <a:t>Fare clic per modificare lo stile del titolo dello schema</a:t>
            </a:r>
            <a:endParaRPr lang="it-IT" dirty="0"/>
          </a:p>
        </p:txBody>
      </p:sp>
      <p:grpSp>
        <p:nvGrpSpPr>
          <p:cNvPr id="84" name="Gruppo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6"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7"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8"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9"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0"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1"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2"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3"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4"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5"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6"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97" name="Segnaposto immagine 33" descr="Segnaposto vuoto per aggiungere un'immagine. Fare clic sul segnaposto e selezionare l'immagine che si vuole aggiungere."/>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grpSp>
        <p:nvGrpSpPr>
          <p:cNvPr id="98" name="Gruppo 97"/>
          <p:cNvGrpSpPr/>
          <p:nvPr/>
        </p:nvGrpSpPr>
        <p:grpSpPr>
          <a:xfrm>
            <a:off x="5322489" y="319177"/>
            <a:ext cx="3389607" cy="2710838"/>
            <a:chOff x="895350" y="3313113"/>
            <a:chExt cx="3613151" cy="2790825"/>
          </a:xfrm>
          <a:solidFill>
            <a:schemeClr val="tx1">
              <a:lumMod val="50000"/>
            </a:schemeClr>
          </a:solidFill>
        </p:grpSpPr>
        <p:sp>
          <p:nvSpPr>
            <p:cNvPr id="99"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0"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1"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2"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3"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4"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5"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6"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7"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8"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9"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0"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11" name="Segnaposto immagine 33" descr="Segnaposto vuoto per aggiungere un'immagine. Fare clic sul segnaposto e selezionare l'immagine che si vuole aggiungere."/>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grpSp>
        <p:nvGrpSpPr>
          <p:cNvPr id="112" name="Gruppo 111"/>
          <p:cNvGrpSpPr/>
          <p:nvPr/>
        </p:nvGrpSpPr>
        <p:grpSpPr>
          <a:xfrm>
            <a:off x="5322489" y="3245640"/>
            <a:ext cx="3389607" cy="2710838"/>
            <a:chOff x="895350" y="3313113"/>
            <a:chExt cx="3613151" cy="2790825"/>
          </a:xfrm>
          <a:solidFill>
            <a:schemeClr val="tx1">
              <a:lumMod val="50000"/>
            </a:schemeClr>
          </a:solidFill>
        </p:grpSpPr>
        <p:sp>
          <p:nvSpPr>
            <p:cNvPr id="11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25" name="Segnaposto immagine 33" descr="Segnaposto vuoto per aggiungere un'immagine. Fare clic sul segnaposto e selezionare l'immagine che si vuole aggiungere."/>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126" name="Segnaposto testo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a:t>‹N›</a:t>
            </a:fld>
            <a:endParaRPr lang="it-IT" dirty="0"/>
          </a:p>
        </p:txBody>
      </p:sp>
      <p:sp>
        <p:nvSpPr>
          <p:cNvPr id="7" name="Segnaposto piè di pagina 6"/>
          <p:cNvSpPr>
            <a:spLocks noGrp="1"/>
          </p:cNvSpPr>
          <p:nvPr>
            <p:ph type="ftr" sz="quarter" idx="11"/>
          </p:nvPr>
        </p:nvSpPr>
        <p:spPr/>
        <p:txBody>
          <a:bodyPr rtlCol="0"/>
          <a:lstStyle/>
          <a:p>
            <a:pPr rtl="0"/>
            <a:endParaRPr lang="it-IT" dirty="0"/>
          </a:p>
        </p:txBody>
      </p:sp>
      <p:sp>
        <p:nvSpPr>
          <p:cNvPr id="6" name="Segnaposto data 5"/>
          <p:cNvSpPr>
            <a:spLocks noGrp="1"/>
          </p:cNvSpPr>
          <p:nvPr>
            <p:ph type="dt" sz="half" idx="10"/>
          </p:nvPr>
        </p:nvSpPr>
        <p:spPr/>
        <p:txBody>
          <a:bodyPr rtlCol="0"/>
          <a:lstStyle>
            <a:lvl1pPr>
              <a:defRPr/>
            </a:lvl1pPr>
          </a:lstStyle>
          <a:p>
            <a:fld id="{5B026577-E9CE-459E-9896-9AFD1D388657}" type="datetime1">
              <a:rPr lang="it-IT" smtClean="0"/>
              <a:pPr/>
              <a:t>21/10/2020</a:t>
            </a:fld>
            <a:endParaRPr lang="it-IT" dirty="0"/>
          </a:p>
        </p:txBody>
      </p:sp>
    </p:spTree>
    <p:extLst>
      <p:ext uri="{BB962C8B-B14F-4D97-AF65-F5344CB8AC3E}">
        <p14:creationId xmlns:p14="http://schemas.microsoft.com/office/powerpoint/2010/main" val="29041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7" name="Segnaposto numero diapositiva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it-IT" smtClean="0"/>
              <a:pPr/>
              <a:t>‹N›</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a:xfrm>
            <a:off x="8075611" y="6019801"/>
            <a:ext cx="1396260" cy="228600"/>
          </a:xfrm>
        </p:spPr>
        <p:txBody>
          <a:bodyPr rtlCol="0"/>
          <a:lstStyle>
            <a:lvl1pPr>
              <a:defRPr/>
            </a:lvl1pPr>
          </a:lstStyle>
          <a:p>
            <a:fld id="{54BD0E0D-2457-4CDF-9D18-B5FDECE16F94}" type="datetime1">
              <a:rPr lang="it-IT" smtClean="0"/>
              <a:pPr/>
              <a:t>21/10/2020</a:t>
            </a:fld>
            <a:endParaRPr lang="it-IT" dirty="0"/>
          </a:p>
        </p:txBody>
      </p:sp>
    </p:spTree>
    <p:extLst>
      <p:ext uri="{BB962C8B-B14F-4D97-AF65-F5344CB8AC3E}">
        <p14:creationId xmlns:p14="http://schemas.microsoft.com/office/powerpoint/2010/main" val="331895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it-IT"/>
              <a:t>Fare clic per modificare lo stile del titolo dello schema</a:t>
            </a:r>
            <a:endParaRPr lang="it-IT" dirty="0"/>
          </a:p>
        </p:txBody>
      </p:sp>
      <p:grpSp>
        <p:nvGrpSpPr>
          <p:cNvPr id="8" name="Gruppo 7"/>
          <p:cNvGrpSpPr/>
          <p:nvPr/>
        </p:nvGrpSpPr>
        <p:grpSpPr>
          <a:xfrm>
            <a:off x="595546" y="781398"/>
            <a:ext cx="6433398" cy="5053665"/>
            <a:chOff x="5162444" y="781398"/>
            <a:chExt cx="6433398" cy="5053665"/>
          </a:xfrm>
        </p:grpSpPr>
        <p:sp>
          <p:nvSpPr>
            <p:cNvPr id="9" name="Figura a mano libera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 name="Figura a mano libera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nvGrpSpPr>
            <p:cNvPr id="11" name="Gruppo 10"/>
            <p:cNvGrpSpPr/>
            <p:nvPr/>
          </p:nvGrpSpPr>
          <p:grpSpPr>
            <a:xfrm>
              <a:off x="5814205" y="859113"/>
              <a:ext cx="5129146" cy="4880471"/>
              <a:chOff x="7856559" y="859113"/>
              <a:chExt cx="3086791" cy="4880471"/>
            </a:xfrm>
          </p:grpSpPr>
          <p:sp>
            <p:nvSpPr>
              <p:cNvPr id="20" name="Figura a mano libera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1" name="Figura a mano libera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2" name="Figura a mano libera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Figura a mano libera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4" name="Figura a mano libera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Figura a mano libera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6" name="Figura a mano libera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7" name="Figura a mano libera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8" name="Figura a mano libera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Figura a mano libera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 name="Segnaposto immagine 2" descr="Segnaposto vuoto per aggiungere un'immagine. Fare clic sul segnaposto e selezionare l'immagine che si vuole aggiungere."/>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7" name="Segnaposto numero diapositiva 6"/>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2AD4CB81-D937-4348-B178-FCBBDDF622FB}" type="datetime1">
              <a:rPr lang="it-IT" smtClean="0"/>
              <a:pPr/>
              <a:t>21/10/2020</a:t>
            </a:fld>
            <a:endParaRPr lang="it-IT" dirty="0"/>
          </a:p>
        </p:txBody>
      </p:sp>
    </p:spTree>
    <p:extLst>
      <p:ext uri="{BB962C8B-B14F-4D97-AF65-F5344CB8AC3E}">
        <p14:creationId xmlns:p14="http://schemas.microsoft.com/office/powerpoint/2010/main" val="20985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C73AF096-C42A-4880-A485-F4AE914541E1}" type="datetime1">
              <a:rPr lang="it-IT" smtClean="0"/>
              <a:pPr/>
              <a:t>21/10/2020</a:t>
            </a:fld>
            <a:endParaRPr lang="it-IT" dirty="0"/>
          </a:p>
        </p:txBody>
      </p:sp>
    </p:spTree>
    <p:extLst>
      <p:ext uri="{BB962C8B-B14F-4D97-AF65-F5344CB8AC3E}">
        <p14:creationId xmlns:p14="http://schemas.microsoft.com/office/powerpoint/2010/main" val="183001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624268" y="304800"/>
            <a:ext cx="1729531" cy="5676900"/>
          </a:xfrm>
        </p:spPr>
        <p:txBody>
          <a:bodyPr vert="eaVert"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a:xfrm>
            <a:off x="838199" y="304800"/>
            <a:ext cx="8633671" cy="5676900"/>
          </a:xfrm>
        </p:spPr>
        <p:txBody>
          <a:bodyPr vert="eaVert"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0910BDC8-324F-462B-83CB-68685DC6B87E}" type="datetime1">
              <a:rPr lang="it-IT" smtClean="0"/>
              <a:pPr/>
              <a:t>21/10/2020</a:t>
            </a:fld>
            <a:endParaRPr lang="it-IT" dirty="0"/>
          </a:p>
        </p:txBody>
      </p:sp>
    </p:spTree>
    <p:extLst>
      <p:ext uri="{BB962C8B-B14F-4D97-AF65-F5344CB8AC3E}">
        <p14:creationId xmlns:p14="http://schemas.microsoft.com/office/powerpoint/2010/main" val="41615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243578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idx="1"/>
          </p:nvPr>
        </p:nvSpPr>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5" name="Segnaposto piè di pagina 4"/>
          <p:cNvSpPr>
            <a:spLocks noGrp="1"/>
          </p:cNvSpPr>
          <p:nvPr>
            <p:ph type="ftr" sz="quarter" idx="11"/>
          </p:nvPr>
        </p:nvSpPr>
        <p:spPr/>
        <p:txBody>
          <a:bodyPr rtlCol="0"/>
          <a:lstStyle/>
          <a:p>
            <a:pPr rtl="0"/>
            <a:r>
              <a:rPr lang="it-IT"/>
              <a:t>"Mindfulness e Attivazione...al bisogno" - Eva Mazzanti</a:t>
            </a:r>
            <a:endParaRPr lang="it-IT" dirty="0"/>
          </a:p>
        </p:txBody>
      </p:sp>
      <p:sp>
        <p:nvSpPr>
          <p:cNvPr id="4" name="Segnaposto data 3"/>
          <p:cNvSpPr>
            <a:spLocks noGrp="1"/>
          </p:cNvSpPr>
          <p:nvPr>
            <p:ph type="dt" sz="half" idx="10"/>
          </p:nvPr>
        </p:nvSpPr>
        <p:spPr/>
        <p:txBody>
          <a:bodyPr rtlCol="0"/>
          <a:lstStyle>
            <a:lvl1pPr>
              <a:defRPr/>
            </a:lvl1pPr>
          </a:lstStyle>
          <a:p>
            <a:fld id="{EFA810FE-D5C5-4F98-98DD-BF71295FE68F}" type="datetime1">
              <a:rPr lang="it-IT" smtClean="0"/>
              <a:t>21/10/2020</a:t>
            </a:fld>
            <a:endParaRPr lang="it-IT" dirty="0"/>
          </a:p>
        </p:txBody>
      </p:sp>
    </p:spTree>
    <p:extLst>
      <p:ext uri="{BB962C8B-B14F-4D97-AF65-F5344CB8AC3E}">
        <p14:creationId xmlns:p14="http://schemas.microsoft.com/office/powerpoint/2010/main" val="287328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it-IT"/>
              <a:t>Modifica gli stili del testo dello schema</a:t>
            </a:r>
          </a:p>
        </p:txBody>
      </p:sp>
    </p:spTree>
    <p:extLst>
      <p:ext uri="{BB962C8B-B14F-4D97-AF65-F5344CB8AC3E}">
        <p14:creationId xmlns:p14="http://schemas.microsoft.com/office/powerpoint/2010/main" val="314101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1065212" y="1825625"/>
            <a:ext cx="4954588" cy="4187952"/>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172200" y="1825625"/>
            <a:ext cx="4951414" cy="4187952"/>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7" name="Segnaposto numero diapositiva 6"/>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6" name="Segnaposto piè di pagina 5"/>
          <p:cNvSpPr>
            <a:spLocks noGrp="1"/>
          </p:cNvSpPr>
          <p:nvPr>
            <p:ph type="ftr" sz="quarter" idx="11"/>
          </p:nvPr>
        </p:nvSpPr>
        <p:spPr/>
        <p:txBody>
          <a:bodyPr rtlCol="0"/>
          <a:lstStyle/>
          <a:p>
            <a:pPr rtl="0"/>
            <a:r>
              <a:rPr lang="it-IT"/>
              <a:t>"Mindfulness e Attivazione...al bisogno" - Eva Mazzanti</a:t>
            </a:r>
            <a:endParaRPr lang="it-IT" dirty="0"/>
          </a:p>
        </p:txBody>
      </p:sp>
      <p:sp>
        <p:nvSpPr>
          <p:cNvPr id="5" name="Segnaposto data 4"/>
          <p:cNvSpPr>
            <a:spLocks noGrp="1"/>
          </p:cNvSpPr>
          <p:nvPr>
            <p:ph type="dt" sz="half" idx="10"/>
          </p:nvPr>
        </p:nvSpPr>
        <p:spPr/>
        <p:txBody>
          <a:bodyPr rtlCol="0"/>
          <a:lstStyle>
            <a:lvl1pPr>
              <a:defRPr/>
            </a:lvl1pPr>
          </a:lstStyle>
          <a:p>
            <a:fld id="{8D88BFD1-DE56-4AF3-A225-35DB837ECCBF}" type="datetime1">
              <a:rPr lang="it-IT" smtClean="0"/>
              <a:t>21/10/2020</a:t>
            </a:fld>
            <a:endParaRPr lang="it-IT" dirty="0"/>
          </a:p>
        </p:txBody>
      </p:sp>
    </p:spTree>
    <p:extLst>
      <p:ext uri="{BB962C8B-B14F-4D97-AF65-F5344CB8AC3E}">
        <p14:creationId xmlns:p14="http://schemas.microsoft.com/office/powerpoint/2010/main" val="303372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a:t>Modifica gli stili del testo dello schema</a:t>
            </a:r>
          </a:p>
        </p:txBody>
      </p:sp>
      <p:sp>
        <p:nvSpPr>
          <p:cNvPr id="4" name="Segnaposto contenuto 3"/>
          <p:cNvSpPr>
            <a:spLocks noGrp="1"/>
          </p:cNvSpPr>
          <p:nvPr>
            <p:ph sz="half" idx="2"/>
          </p:nvPr>
        </p:nvSpPr>
        <p:spPr>
          <a:xfrm>
            <a:off x="1069848" y="2505075"/>
            <a:ext cx="4956048" cy="3476625"/>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a:t>Modifica gli stili del testo dello schema</a:t>
            </a:r>
          </a:p>
        </p:txBody>
      </p:sp>
      <p:sp>
        <p:nvSpPr>
          <p:cNvPr id="6" name="Segnaposto contenuto 5"/>
          <p:cNvSpPr>
            <a:spLocks noGrp="1"/>
          </p:cNvSpPr>
          <p:nvPr>
            <p:ph sz="quarter" idx="4"/>
          </p:nvPr>
        </p:nvSpPr>
        <p:spPr>
          <a:xfrm>
            <a:off x="6172200" y="2505075"/>
            <a:ext cx="4956048" cy="3476625"/>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9" name="Segnaposto numero diapositiva 8"/>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8" name="Segnaposto piè di pagina 7"/>
          <p:cNvSpPr>
            <a:spLocks noGrp="1"/>
          </p:cNvSpPr>
          <p:nvPr>
            <p:ph type="ftr" sz="quarter" idx="11"/>
          </p:nvPr>
        </p:nvSpPr>
        <p:spPr/>
        <p:txBody>
          <a:bodyPr rtlCol="0"/>
          <a:lstStyle/>
          <a:p>
            <a:pPr rtl="0"/>
            <a:r>
              <a:rPr lang="it-IT"/>
              <a:t>"Mindfulness e Attivazione...al bisogno" - Eva Mazzanti</a:t>
            </a:r>
            <a:endParaRPr lang="it-IT" dirty="0"/>
          </a:p>
        </p:txBody>
      </p:sp>
      <p:sp>
        <p:nvSpPr>
          <p:cNvPr id="7" name="Segnaposto data 6"/>
          <p:cNvSpPr>
            <a:spLocks noGrp="1"/>
          </p:cNvSpPr>
          <p:nvPr>
            <p:ph type="dt" sz="half" idx="10"/>
          </p:nvPr>
        </p:nvSpPr>
        <p:spPr/>
        <p:txBody>
          <a:bodyPr rtlCol="0"/>
          <a:lstStyle>
            <a:lvl1pPr>
              <a:defRPr/>
            </a:lvl1pPr>
          </a:lstStyle>
          <a:p>
            <a:fld id="{3DC233D4-0AA0-43D5-BD3A-5DB0898AC93C}" type="datetime1">
              <a:rPr lang="it-IT" smtClean="0"/>
              <a:t>21/10/2020</a:t>
            </a:fld>
            <a:endParaRPr lang="it-IT" dirty="0"/>
          </a:p>
        </p:txBody>
      </p:sp>
    </p:spTree>
    <p:extLst>
      <p:ext uri="{BB962C8B-B14F-4D97-AF65-F5344CB8AC3E}">
        <p14:creationId xmlns:p14="http://schemas.microsoft.com/office/powerpoint/2010/main" val="75267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idx="1"/>
          </p:nvPr>
        </p:nvSpPr>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B8790DCC-127C-41EE-BC68-6B9595288956}" type="datetime1">
              <a:rPr lang="it-IT" smtClean="0"/>
              <a:pPr/>
              <a:t>21/10/2020</a:t>
            </a:fld>
            <a:endParaRPr lang="it-IT" dirty="0"/>
          </a:p>
        </p:txBody>
      </p:sp>
    </p:spTree>
    <p:extLst>
      <p:ext uri="{BB962C8B-B14F-4D97-AF65-F5344CB8AC3E}">
        <p14:creationId xmlns:p14="http://schemas.microsoft.com/office/powerpoint/2010/main" val="416816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5" name="Segnaposto numero diapositiva 4"/>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4" name="Segnaposto piè di pagina 3"/>
          <p:cNvSpPr>
            <a:spLocks noGrp="1"/>
          </p:cNvSpPr>
          <p:nvPr>
            <p:ph type="ftr" sz="quarter" idx="11"/>
          </p:nvPr>
        </p:nvSpPr>
        <p:spPr/>
        <p:txBody>
          <a:bodyPr rtlCol="0"/>
          <a:lstStyle/>
          <a:p>
            <a:pPr rtl="0"/>
            <a:r>
              <a:rPr lang="it-IT"/>
              <a:t>"Mindfulness e Attivazione...al bisogno" - Eva Mazzanti</a:t>
            </a:r>
            <a:endParaRPr lang="it-IT" dirty="0"/>
          </a:p>
        </p:txBody>
      </p:sp>
      <p:sp>
        <p:nvSpPr>
          <p:cNvPr id="3" name="Segnaposto data 2"/>
          <p:cNvSpPr>
            <a:spLocks noGrp="1"/>
          </p:cNvSpPr>
          <p:nvPr>
            <p:ph type="dt" sz="half" idx="10"/>
          </p:nvPr>
        </p:nvSpPr>
        <p:spPr/>
        <p:txBody>
          <a:bodyPr rtlCol="0"/>
          <a:lstStyle>
            <a:lvl1pPr>
              <a:defRPr/>
            </a:lvl1pPr>
          </a:lstStyle>
          <a:p>
            <a:fld id="{59651095-182D-4B9D-AD95-DD697E9482B7}" type="datetime1">
              <a:rPr lang="it-IT" smtClean="0"/>
              <a:t>21/10/2020</a:t>
            </a:fld>
            <a:endParaRPr lang="it-IT" dirty="0"/>
          </a:p>
        </p:txBody>
      </p:sp>
    </p:spTree>
    <p:extLst>
      <p:ext uri="{BB962C8B-B14F-4D97-AF65-F5344CB8AC3E}">
        <p14:creationId xmlns:p14="http://schemas.microsoft.com/office/powerpoint/2010/main" val="102834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3" name="Segnaposto piè di pagina 2"/>
          <p:cNvSpPr>
            <a:spLocks noGrp="1"/>
          </p:cNvSpPr>
          <p:nvPr>
            <p:ph type="ftr" sz="quarter" idx="11"/>
          </p:nvPr>
        </p:nvSpPr>
        <p:spPr/>
        <p:txBody>
          <a:bodyPr rtlCol="0"/>
          <a:lstStyle/>
          <a:p>
            <a:pPr rtl="0"/>
            <a:r>
              <a:rPr lang="it-IT"/>
              <a:t>"Mindfulness e Attivazione...al bisogno" - Eva Mazzanti</a:t>
            </a:r>
            <a:endParaRPr lang="it-IT" dirty="0"/>
          </a:p>
        </p:txBody>
      </p:sp>
      <p:sp>
        <p:nvSpPr>
          <p:cNvPr id="2" name="Segnaposto data 1"/>
          <p:cNvSpPr>
            <a:spLocks noGrp="1"/>
          </p:cNvSpPr>
          <p:nvPr>
            <p:ph type="dt" sz="half" idx="10"/>
          </p:nvPr>
        </p:nvSpPr>
        <p:spPr/>
        <p:txBody>
          <a:bodyPr rtlCol="0"/>
          <a:lstStyle>
            <a:lvl1pPr>
              <a:defRPr/>
            </a:lvl1pPr>
          </a:lstStyle>
          <a:p>
            <a:fld id="{C21C4ED9-0558-4C1E-AC45-7DC96F5A9348}" type="datetime1">
              <a:rPr lang="it-IT" smtClean="0"/>
              <a:t>21/10/2020</a:t>
            </a:fld>
            <a:endParaRPr lang="it-IT" dirty="0"/>
          </a:p>
        </p:txBody>
      </p:sp>
    </p:spTree>
    <p:extLst>
      <p:ext uri="{BB962C8B-B14F-4D97-AF65-F5344CB8AC3E}">
        <p14:creationId xmlns:p14="http://schemas.microsoft.com/office/powerpoint/2010/main" val="366358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ue immagini con didascalie">
    <p:spTree>
      <p:nvGrpSpPr>
        <p:cNvPr id="1" name=""/>
        <p:cNvGrpSpPr/>
        <p:nvPr/>
      </p:nvGrpSpPr>
      <p:grpSpPr>
        <a:xfrm>
          <a:off x="0" y="0"/>
          <a:ext cx="0" cy="0"/>
          <a:chOff x="0" y="0"/>
          <a:chExt cx="0" cy="0"/>
        </a:xfrm>
      </p:grpSpPr>
      <p:sp>
        <p:nvSpPr>
          <p:cNvPr id="2" name="Titolo 1"/>
          <p:cNvSpPr>
            <a:spLocks noGrp="1"/>
          </p:cNvSpPr>
          <p:nvPr>
            <p:ph type="title"/>
          </p:nvPr>
        </p:nvSpPr>
        <p:spPr>
          <a:xfrm>
            <a:off x="1065212" y="304799"/>
            <a:ext cx="10058402" cy="1216152"/>
          </a:xfrm>
        </p:spPr>
        <p:txBody>
          <a:bodyPr rtlCol="0"/>
          <a:lstStyle>
            <a:lvl1pPr algn="l" rtl="0">
              <a:defRPr/>
            </a:lvl1pPr>
          </a:lstStyle>
          <a:p>
            <a:pPr rtl="0"/>
            <a:r>
              <a:rPr lang="it-IT"/>
              <a:t>Fare clic per modificare lo stile del titolo dello schema</a:t>
            </a:r>
            <a:endParaRPr lang="it-IT" dirty="0"/>
          </a:p>
        </p:txBody>
      </p:sp>
      <p:grpSp>
        <p:nvGrpSpPr>
          <p:cNvPr id="9" name="Gruppo 8"/>
          <p:cNvGrpSpPr/>
          <p:nvPr/>
        </p:nvGrpSpPr>
        <p:grpSpPr>
          <a:xfrm>
            <a:off x="1052422" y="1733550"/>
            <a:ext cx="4360503" cy="3050038"/>
            <a:chOff x="895350" y="3313113"/>
            <a:chExt cx="3613151" cy="2790825"/>
          </a:xfrm>
          <a:solidFill>
            <a:schemeClr val="tx1">
              <a:lumMod val="50000"/>
            </a:schemeClr>
          </a:solidFill>
        </p:grpSpPr>
        <p:sp>
          <p:nvSpPr>
            <p:cNvPr id="10"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4"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6"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7"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8"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0"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1"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6" name="Segnaposto immagine 33" descr="Segnaposto vuoto per aggiungere un'immagine. Fare clic sul segnaposto e selezionare l'immagine che si vuole aggiungere."/>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39" name="Segnaposto testo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grpSp>
        <p:nvGrpSpPr>
          <p:cNvPr id="22" name="Gruppo 21"/>
          <p:cNvGrpSpPr/>
          <p:nvPr/>
        </p:nvGrpSpPr>
        <p:grpSpPr>
          <a:xfrm>
            <a:off x="6763111" y="1733550"/>
            <a:ext cx="4360503" cy="3050038"/>
            <a:chOff x="895350" y="3313113"/>
            <a:chExt cx="3613151" cy="2790825"/>
          </a:xfrm>
          <a:solidFill>
            <a:schemeClr val="tx1">
              <a:lumMod val="50000"/>
            </a:schemeClr>
          </a:solidFill>
        </p:grpSpPr>
        <p:sp>
          <p:nvSpPr>
            <p:cNvPr id="2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7" name="Segnaposto immagine 33" descr="Segnaposto vuoto per aggiungere un'immagine. Fare clic sul segnaposto e selezionare l'immagine che si vuole aggiungere."/>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40" name="Segnaposto testo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a:t>‹N›</a:t>
            </a:fld>
            <a:endParaRPr lang="it-IT" dirty="0"/>
          </a:p>
        </p:txBody>
      </p:sp>
      <p:sp>
        <p:nvSpPr>
          <p:cNvPr id="7" name="Segnaposto piè di pagina 6"/>
          <p:cNvSpPr>
            <a:spLocks noGrp="1"/>
          </p:cNvSpPr>
          <p:nvPr>
            <p:ph type="ftr" sz="quarter" idx="11"/>
          </p:nvPr>
        </p:nvSpPr>
        <p:spPr/>
        <p:txBody>
          <a:bodyPr rtlCol="0"/>
          <a:lstStyle/>
          <a:p>
            <a:pPr rtl="0"/>
            <a:r>
              <a:rPr lang="it-IT"/>
              <a:t>"Mindfulness e Attivazione...al bisogno" - Eva Mazzanti</a:t>
            </a:r>
            <a:endParaRPr lang="it-IT" dirty="0"/>
          </a:p>
        </p:txBody>
      </p:sp>
      <p:sp>
        <p:nvSpPr>
          <p:cNvPr id="6" name="Segnaposto data 5"/>
          <p:cNvSpPr>
            <a:spLocks noGrp="1"/>
          </p:cNvSpPr>
          <p:nvPr>
            <p:ph type="dt" sz="half" idx="10"/>
          </p:nvPr>
        </p:nvSpPr>
        <p:spPr/>
        <p:txBody>
          <a:bodyPr rtlCol="0"/>
          <a:lstStyle>
            <a:lvl1pPr>
              <a:defRPr/>
            </a:lvl1pPr>
          </a:lstStyle>
          <a:p>
            <a:fld id="{20D148EE-C5C7-4DC4-AF2B-436358CA151C}" type="datetime1">
              <a:rPr lang="it-IT" smtClean="0"/>
              <a:t>21/10/2020</a:t>
            </a:fld>
            <a:endParaRPr lang="it-IT" dirty="0"/>
          </a:p>
        </p:txBody>
      </p:sp>
    </p:spTree>
    <p:extLst>
      <p:ext uri="{BB962C8B-B14F-4D97-AF65-F5344CB8AC3E}">
        <p14:creationId xmlns:p14="http://schemas.microsoft.com/office/powerpoint/2010/main" val="138199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e immagini con didascali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grpSp>
        <p:nvGrpSpPr>
          <p:cNvPr id="52" name="Gruppo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79" name="Segnaposto immagine 33" descr="Segnaposto vuoto per aggiungere un'immagine. Fare clic sul segnaposto e selezionare l'immagine che si vuole aggiungere."/>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1" name="Segnaposto testo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grpSp>
        <p:nvGrpSpPr>
          <p:cNvPr id="84" name="Gruppo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6"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7"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8"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9"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0"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1"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2"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3"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4"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5"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6"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78" name="Segnaposto immagine 33" descr="Segnaposto vuoto per aggiungere un'immagine. Fare clic sul segnaposto e selezionare l'immagine che si vuole aggiungere."/>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2" name="Segnaposto testo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grpSp>
        <p:nvGrpSpPr>
          <p:cNvPr id="97" name="Gruppo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9"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0"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1"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2"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3"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4"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5"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6"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7"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8"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9"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80" name="Segnaposto immagine 33" descr="Segnaposto vuoto per aggiungere un'immagine. Fare clic sul segnaposto e selezionare l'immagine che si vuole aggiungere."/>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3" name="Segnaposto testo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a:t>‹N›</a:t>
            </a:fld>
            <a:endParaRPr lang="it-IT" dirty="0"/>
          </a:p>
        </p:txBody>
      </p:sp>
      <p:sp>
        <p:nvSpPr>
          <p:cNvPr id="7" name="Segnaposto piè di pagina 6"/>
          <p:cNvSpPr>
            <a:spLocks noGrp="1"/>
          </p:cNvSpPr>
          <p:nvPr>
            <p:ph type="ftr" sz="quarter" idx="11"/>
          </p:nvPr>
        </p:nvSpPr>
        <p:spPr/>
        <p:txBody>
          <a:bodyPr rtlCol="0"/>
          <a:lstStyle/>
          <a:p>
            <a:pPr rtl="0"/>
            <a:r>
              <a:rPr lang="it-IT"/>
              <a:t>"Mindfulness e Attivazione...al bisogno" - Eva Mazzanti</a:t>
            </a:r>
            <a:endParaRPr lang="it-IT" dirty="0"/>
          </a:p>
        </p:txBody>
      </p:sp>
      <p:sp>
        <p:nvSpPr>
          <p:cNvPr id="6" name="Segnaposto data 5"/>
          <p:cNvSpPr>
            <a:spLocks noGrp="1"/>
          </p:cNvSpPr>
          <p:nvPr>
            <p:ph type="dt" sz="half" idx="10"/>
          </p:nvPr>
        </p:nvSpPr>
        <p:spPr/>
        <p:txBody>
          <a:bodyPr rtlCol="0"/>
          <a:lstStyle>
            <a:lvl1pPr>
              <a:defRPr/>
            </a:lvl1pPr>
          </a:lstStyle>
          <a:p>
            <a:fld id="{7F8A9599-6EB9-43EE-AD0A-118B7991C6E4}" type="datetime1">
              <a:rPr lang="it-IT" smtClean="0"/>
              <a:t>21/10/2020</a:t>
            </a:fld>
            <a:endParaRPr lang="it-IT" dirty="0"/>
          </a:p>
        </p:txBody>
      </p:sp>
    </p:spTree>
    <p:extLst>
      <p:ext uri="{BB962C8B-B14F-4D97-AF65-F5344CB8AC3E}">
        <p14:creationId xmlns:p14="http://schemas.microsoft.com/office/powerpoint/2010/main" val="390587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 immagini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066214" y="421594"/>
            <a:ext cx="2286000" cy="1885508"/>
          </a:xfrm>
        </p:spPr>
        <p:txBody>
          <a:bodyPr rtlCol="0">
            <a:normAutofit/>
          </a:bodyPr>
          <a:lstStyle>
            <a:lvl1pPr algn="l" rtl="0">
              <a:defRPr sz="2400"/>
            </a:lvl1pPr>
          </a:lstStyle>
          <a:p>
            <a:pPr rtl="0"/>
            <a:r>
              <a:rPr lang="it-IT"/>
              <a:t>Fare clic per modificare lo stile del titolo dello schema</a:t>
            </a:r>
            <a:endParaRPr lang="it-IT" dirty="0"/>
          </a:p>
        </p:txBody>
      </p:sp>
      <p:grpSp>
        <p:nvGrpSpPr>
          <p:cNvPr id="84" name="Gruppo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6"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7"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8"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9"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0"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1"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2"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3"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4"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5"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6"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97" name="Segnaposto immagine 33" descr="Segnaposto vuoto per aggiungere un'immagine. Fare clic sul segnaposto e selezionare l'immagine che si vuole aggiungere."/>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grpSp>
        <p:nvGrpSpPr>
          <p:cNvPr id="98" name="Gruppo 97"/>
          <p:cNvGrpSpPr/>
          <p:nvPr/>
        </p:nvGrpSpPr>
        <p:grpSpPr>
          <a:xfrm>
            <a:off x="5322489" y="319177"/>
            <a:ext cx="3389607" cy="2710838"/>
            <a:chOff x="895350" y="3313113"/>
            <a:chExt cx="3613151" cy="2790825"/>
          </a:xfrm>
          <a:solidFill>
            <a:schemeClr val="tx1">
              <a:lumMod val="50000"/>
            </a:schemeClr>
          </a:solidFill>
        </p:grpSpPr>
        <p:sp>
          <p:nvSpPr>
            <p:cNvPr id="99"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0"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1"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2"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3"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4"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5"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6"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7"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8"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9"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0"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11" name="Segnaposto immagine 33" descr="Segnaposto vuoto per aggiungere un'immagine. Fare clic sul segnaposto e selezionare l'immagine che si vuole aggiungere."/>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grpSp>
        <p:nvGrpSpPr>
          <p:cNvPr id="112" name="Gruppo 111"/>
          <p:cNvGrpSpPr/>
          <p:nvPr/>
        </p:nvGrpSpPr>
        <p:grpSpPr>
          <a:xfrm>
            <a:off x="5322489" y="3245640"/>
            <a:ext cx="3389607" cy="2710838"/>
            <a:chOff x="895350" y="3313113"/>
            <a:chExt cx="3613151" cy="2790825"/>
          </a:xfrm>
          <a:solidFill>
            <a:schemeClr val="tx1">
              <a:lumMod val="50000"/>
            </a:schemeClr>
          </a:solidFill>
        </p:grpSpPr>
        <p:sp>
          <p:nvSpPr>
            <p:cNvPr id="11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25" name="Segnaposto immagine 33" descr="Segnaposto vuoto per aggiungere un'immagine. Fare clic sul segnaposto e selezionare l'immagine che si vuole aggiungere."/>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126" name="Segnaposto testo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a:t>‹N›</a:t>
            </a:fld>
            <a:endParaRPr lang="it-IT" dirty="0"/>
          </a:p>
        </p:txBody>
      </p:sp>
      <p:sp>
        <p:nvSpPr>
          <p:cNvPr id="7" name="Segnaposto piè di pagina 6"/>
          <p:cNvSpPr>
            <a:spLocks noGrp="1"/>
          </p:cNvSpPr>
          <p:nvPr>
            <p:ph type="ftr" sz="quarter" idx="11"/>
          </p:nvPr>
        </p:nvSpPr>
        <p:spPr/>
        <p:txBody>
          <a:bodyPr rtlCol="0"/>
          <a:lstStyle/>
          <a:p>
            <a:pPr rtl="0"/>
            <a:r>
              <a:rPr lang="it-IT"/>
              <a:t>"Mindfulness e Attivazione...al bisogno" - Eva Mazzanti</a:t>
            </a:r>
            <a:endParaRPr lang="it-IT" dirty="0"/>
          </a:p>
        </p:txBody>
      </p:sp>
      <p:sp>
        <p:nvSpPr>
          <p:cNvPr id="6" name="Segnaposto data 5"/>
          <p:cNvSpPr>
            <a:spLocks noGrp="1"/>
          </p:cNvSpPr>
          <p:nvPr>
            <p:ph type="dt" sz="half" idx="10"/>
          </p:nvPr>
        </p:nvSpPr>
        <p:spPr/>
        <p:txBody>
          <a:bodyPr rtlCol="0"/>
          <a:lstStyle>
            <a:lvl1pPr>
              <a:defRPr/>
            </a:lvl1pPr>
          </a:lstStyle>
          <a:p>
            <a:fld id="{B8F4904F-A9A8-4330-B60F-FF4878005806}" type="datetime1">
              <a:rPr lang="it-IT" smtClean="0"/>
              <a:t>21/10/2020</a:t>
            </a:fld>
            <a:endParaRPr lang="it-IT" dirty="0"/>
          </a:p>
        </p:txBody>
      </p:sp>
    </p:spTree>
    <p:extLst>
      <p:ext uri="{BB962C8B-B14F-4D97-AF65-F5344CB8AC3E}">
        <p14:creationId xmlns:p14="http://schemas.microsoft.com/office/powerpoint/2010/main" val="12247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7" name="Segnaposto numero diapositiva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it-IT" smtClean="0"/>
              <a:pPr/>
              <a:t>‹N›</a:t>
            </a:fld>
            <a:endParaRPr lang="it-IT" dirty="0"/>
          </a:p>
        </p:txBody>
      </p:sp>
      <p:sp>
        <p:nvSpPr>
          <p:cNvPr id="6" name="Segnaposto piè di pagina 5"/>
          <p:cNvSpPr>
            <a:spLocks noGrp="1"/>
          </p:cNvSpPr>
          <p:nvPr>
            <p:ph type="ftr" sz="quarter" idx="11"/>
          </p:nvPr>
        </p:nvSpPr>
        <p:spPr/>
        <p:txBody>
          <a:bodyPr rtlCol="0"/>
          <a:lstStyle/>
          <a:p>
            <a:pPr rtl="0"/>
            <a:r>
              <a:rPr lang="it-IT"/>
              <a:t>"Mindfulness e Attivazione...al bisogno" - Eva Mazzanti</a:t>
            </a:r>
            <a:endParaRPr lang="it-IT" dirty="0"/>
          </a:p>
        </p:txBody>
      </p:sp>
      <p:sp>
        <p:nvSpPr>
          <p:cNvPr id="5" name="Segnaposto data 4"/>
          <p:cNvSpPr>
            <a:spLocks noGrp="1"/>
          </p:cNvSpPr>
          <p:nvPr>
            <p:ph type="dt" sz="half" idx="10"/>
          </p:nvPr>
        </p:nvSpPr>
        <p:spPr>
          <a:xfrm>
            <a:off x="8075611" y="6019801"/>
            <a:ext cx="1396260" cy="228600"/>
          </a:xfrm>
        </p:spPr>
        <p:txBody>
          <a:bodyPr rtlCol="0"/>
          <a:lstStyle>
            <a:lvl1pPr>
              <a:defRPr/>
            </a:lvl1pPr>
          </a:lstStyle>
          <a:p>
            <a:fld id="{03F62093-D39E-4AE4-A797-0F2D8C2D4EC0}" type="datetime1">
              <a:rPr lang="it-IT" smtClean="0"/>
              <a:t>21/10/2020</a:t>
            </a:fld>
            <a:endParaRPr lang="it-IT" dirty="0"/>
          </a:p>
        </p:txBody>
      </p:sp>
    </p:spTree>
    <p:extLst>
      <p:ext uri="{BB962C8B-B14F-4D97-AF65-F5344CB8AC3E}">
        <p14:creationId xmlns:p14="http://schemas.microsoft.com/office/powerpoint/2010/main" val="343843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it-IT"/>
              <a:t>Fare clic per modificare lo stile del titolo dello schema</a:t>
            </a:r>
            <a:endParaRPr lang="it-IT" dirty="0"/>
          </a:p>
        </p:txBody>
      </p:sp>
      <p:grpSp>
        <p:nvGrpSpPr>
          <p:cNvPr id="8" name="Gruppo 7"/>
          <p:cNvGrpSpPr/>
          <p:nvPr/>
        </p:nvGrpSpPr>
        <p:grpSpPr>
          <a:xfrm>
            <a:off x="595546" y="781398"/>
            <a:ext cx="6433398" cy="5053665"/>
            <a:chOff x="5162444" y="781398"/>
            <a:chExt cx="6433398" cy="5053665"/>
          </a:xfrm>
        </p:grpSpPr>
        <p:sp>
          <p:nvSpPr>
            <p:cNvPr id="9" name="Figura a mano libera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 name="Figura a mano libera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nvGrpSpPr>
            <p:cNvPr id="11" name="Gruppo 10"/>
            <p:cNvGrpSpPr/>
            <p:nvPr/>
          </p:nvGrpSpPr>
          <p:grpSpPr>
            <a:xfrm>
              <a:off x="5814205" y="859113"/>
              <a:ext cx="5129146" cy="4880471"/>
              <a:chOff x="7856559" y="859113"/>
              <a:chExt cx="3086791" cy="4880471"/>
            </a:xfrm>
          </p:grpSpPr>
          <p:sp>
            <p:nvSpPr>
              <p:cNvPr id="20" name="Figura a mano libera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1" name="Figura a mano libera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2" name="Figura a mano libera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Figura a mano libera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4" name="Figura a mano libera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Figura a mano libera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6" name="Figura a mano libera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7" name="Figura a mano libera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8" name="Figura a mano libera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Figura a mano libera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 name="Segnaposto immagine 2" descr="Segnaposto vuoto per aggiungere un'immagine. Fare clic sul segnaposto e selezionare l'immagine che si vuole aggiungere."/>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7" name="Segnaposto numero diapositiva 6"/>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6" name="Segnaposto piè di pagina 5"/>
          <p:cNvSpPr>
            <a:spLocks noGrp="1"/>
          </p:cNvSpPr>
          <p:nvPr>
            <p:ph type="ftr" sz="quarter" idx="11"/>
          </p:nvPr>
        </p:nvSpPr>
        <p:spPr/>
        <p:txBody>
          <a:bodyPr rtlCol="0"/>
          <a:lstStyle/>
          <a:p>
            <a:pPr rtl="0"/>
            <a:r>
              <a:rPr lang="it-IT"/>
              <a:t>"Mindfulness e Attivazione...al bisogno" - Eva Mazzanti</a:t>
            </a:r>
            <a:endParaRPr lang="it-IT" dirty="0"/>
          </a:p>
        </p:txBody>
      </p:sp>
      <p:sp>
        <p:nvSpPr>
          <p:cNvPr id="5" name="Segnaposto data 4"/>
          <p:cNvSpPr>
            <a:spLocks noGrp="1"/>
          </p:cNvSpPr>
          <p:nvPr>
            <p:ph type="dt" sz="half" idx="10"/>
          </p:nvPr>
        </p:nvSpPr>
        <p:spPr/>
        <p:txBody>
          <a:bodyPr rtlCol="0"/>
          <a:lstStyle>
            <a:lvl1pPr>
              <a:defRPr/>
            </a:lvl1pPr>
          </a:lstStyle>
          <a:p>
            <a:fld id="{793B5306-EFB5-43A5-AF5F-5C3FFCDF1709}" type="datetime1">
              <a:rPr lang="it-IT" smtClean="0"/>
              <a:t>21/10/2020</a:t>
            </a:fld>
            <a:endParaRPr lang="it-IT" dirty="0"/>
          </a:p>
        </p:txBody>
      </p:sp>
    </p:spTree>
    <p:extLst>
      <p:ext uri="{BB962C8B-B14F-4D97-AF65-F5344CB8AC3E}">
        <p14:creationId xmlns:p14="http://schemas.microsoft.com/office/powerpoint/2010/main" val="416174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5" name="Segnaposto piè di pagina 4"/>
          <p:cNvSpPr>
            <a:spLocks noGrp="1"/>
          </p:cNvSpPr>
          <p:nvPr>
            <p:ph type="ftr" sz="quarter" idx="11"/>
          </p:nvPr>
        </p:nvSpPr>
        <p:spPr/>
        <p:txBody>
          <a:bodyPr rtlCol="0"/>
          <a:lstStyle/>
          <a:p>
            <a:pPr rtl="0"/>
            <a:r>
              <a:rPr lang="it-IT"/>
              <a:t>"Mindfulness e Attivazione...al bisogno" - Eva Mazzanti</a:t>
            </a:r>
            <a:endParaRPr lang="it-IT" dirty="0"/>
          </a:p>
        </p:txBody>
      </p:sp>
      <p:sp>
        <p:nvSpPr>
          <p:cNvPr id="4" name="Segnaposto data 3"/>
          <p:cNvSpPr>
            <a:spLocks noGrp="1"/>
          </p:cNvSpPr>
          <p:nvPr>
            <p:ph type="dt" sz="half" idx="10"/>
          </p:nvPr>
        </p:nvSpPr>
        <p:spPr/>
        <p:txBody>
          <a:bodyPr rtlCol="0"/>
          <a:lstStyle>
            <a:lvl1pPr>
              <a:defRPr/>
            </a:lvl1pPr>
          </a:lstStyle>
          <a:p>
            <a:fld id="{5DA43C54-222C-47C8-A3F3-96DCCB432FB2}" type="datetime1">
              <a:rPr lang="it-IT" smtClean="0"/>
              <a:t>21/10/2020</a:t>
            </a:fld>
            <a:endParaRPr lang="it-IT" dirty="0"/>
          </a:p>
        </p:txBody>
      </p:sp>
    </p:spTree>
    <p:extLst>
      <p:ext uri="{BB962C8B-B14F-4D97-AF65-F5344CB8AC3E}">
        <p14:creationId xmlns:p14="http://schemas.microsoft.com/office/powerpoint/2010/main" val="289319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xmlns="">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624268" y="304800"/>
            <a:ext cx="1729531" cy="5676900"/>
          </a:xfrm>
        </p:spPr>
        <p:txBody>
          <a:bodyPr vert="eaVert"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a:xfrm>
            <a:off x="838199" y="304800"/>
            <a:ext cx="8633671" cy="5676900"/>
          </a:xfrm>
        </p:spPr>
        <p:txBody>
          <a:bodyPr vert="eaVert"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5" name="Segnaposto piè di pagina 4"/>
          <p:cNvSpPr>
            <a:spLocks noGrp="1"/>
          </p:cNvSpPr>
          <p:nvPr>
            <p:ph type="ftr" sz="quarter" idx="11"/>
          </p:nvPr>
        </p:nvSpPr>
        <p:spPr/>
        <p:txBody>
          <a:bodyPr rtlCol="0"/>
          <a:lstStyle/>
          <a:p>
            <a:pPr rtl="0"/>
            <a:r>
              <a:rPr lang="it-IT"/>
              <a:t>"Mindfulness e Attivazione...al bisogno" - Eva Mazzanti</a:t>
            </a:r>
            <a:endParaRPr lang="it-IT" dirty="0"/>
          </a:p>
        </p:txBody>
      </p:sp>
      <p:sp>
        <p:nvSpPr>
          <p:cNvPr id="4" name="Segnaposto data 3"/>
          <p:cNvSpPr>
            <a:spLocks noGrp="1"/>
          </p:cNvSpPr>
          <p:nvPr>
            <p:ph type="dt" sz="half" idx="10"/>
          </p:nvPr>
        </p:nvSpPr>
        <p:spPr/>
        <p:txBody>
          <a:bodyPr rtlCol="0"/>
          <a:lstStyle>
            <a:lvl1pPr>
              <a:defRPr/>
            </a:lvl1pPr>
          </a:lstStyle>
          <a:p>
            <a:fld id="{36B53D7B-F68D-4DD9-8B1A-6A2855764F47}" type="datetime1">
              <a:rPr lang="it-IT" smtClean="0"/>
              <a:t>21/10/2020</a:t>
            </a:fld>
            <a:endParaRPr lang="it-IT" dirty="0"/>
          </a:p>
        </p:txBody>
      </p:sp>
    </p:spTree>
    <p:extLst>
      <p:ext uri="{BB962C8B-B14F-4D97-AF65-F5344CB8AC3E}">
        <p14:creationId xmlns:p14="http://schemas.microsoft.com/office/powerpoint/2010/main" val="231003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it-IT"/>
              <a:t>Modifica gli stili del testo dello schema</a:t>
            </a:r>
          </a:p>
        </p:txBody>
      </p:sp>
    </p:spTree>
    <p:extLst>
      <p:ext uri="{BB962C8B-B14F-4D97-AF65-F5344CB8AC3E}">
        <p14:creationId xmlns:p14="http://schemas.microsoft.com/office/powerpoint/2010/main" val="211018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1065212" y="1825625"/>
            <a:ext cx="4954588" cy="4187952"/>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172200" y="1825625"/>
            <a:ext cx="4951414" cy="4187952"/>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7" name="Segnaposto numero diapositiva 6"/>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264A3505-741D-4515-A42B-F20F1019F564}" type="datetime1">
              <a:rPr lang="it-IT" smtClean="0"/>
              <a:pPr/>
              <a:t>21/10/2020</a:t>
            </a:fld>
            <a:endParaRPr lang="it-IT" dirty="0"/>
          </a:p>
        </p:txBody>
      </p:sp>
    </p:spTree>
    <p:extLst>
      <p:ext uri="{BB962C8B-B14F-4D97-AF65-F5344CB8AC3E}">
        <p14:creationId xmlns:p14="http://schemas.microsoft.com/office/powerpoint/2010/main" val="291470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a:t>Modifica gli stili del testo dello schema</a:t>
            </a:r>
          </a:p>
        </p:txBody>
      </p:sp>
      <p:sp>
        <p:nvSpPr>
          <p:cNvPr id="4" name="Segnaposto contenuto 3"/>
          <p:cNvSpPr>
            <a:spLocks noGrp="1"/>
          </p:cNvSpPr>
          <p:nvPr>
            <p:ph sz="half" idx="2"/>
          </p:nvPr>
        </p:nvSpPr>
        <p:spPr>
          <a:xfrm>
            <a:off x="1069848" y="2505075"/>
            <a:ext cx="4956048" cy="3476625"/>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a:t>Modifica gli stili del testo dello schema</a:t>
            </a:r>
          </a:p>
        </p:txBody>
      </p:sp>
      <p:sp>
        <p:nvSpPr>
          <p:cNvPr id="6" name="Segnaposto contenuto 5"/>
          <p:cNvSpPr>
            <a:spLocks noGrp="1"/>
          </p:cNvSpPr>
          <p:nvPr>
            <p:ph sz="quarter" idx="4"/>
          </p:nvPr>
        </p:nvSpPr>
        <p:spPr>
          <a:xfrm>
            <a:off x="6172200" y="2505075"/>
            <a:ext cx="4956048" cy="3476625"/>
          </a:xfrm>
        </p:spPr>
        <p:txBody>
          <a:bodyPr rtlCol="0"/>
          <a:lstStyle/>
          <a:p>
            <a:pPr lvl="0" rtl="0"/>
            <a:r>
              <a:rPr lang="it-IT"/>
              <a:t>Modifica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9" name="Segnaposto numero diapositiva 8"/>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8" name="Segnaposto piè di pagina 7"/>
          <p:cNvSpPr>
            <a:spLocks noGrp="1"/>
          </p:cNvSpPr>
          <p:nvPr>
            <p:ph type="ftr" sz="quarter" idx="11"/>
          </p:nvPr>
        </p:nvSpPr>
        <p:spPr/>
        <p:txBody>
          <a:bodyPr rtlCol="0"/>
          <a:lstStyle/>
          <a:p>
            <a:pPr rtl="0"/>
            <a:endParaRPr lang="it-IT" dirty="0"/>
          </a:p>
        </p:txBody>
      </p:sp>
      <p:sp>
        <p:nvSpPr>
          <p:cNvPr id="7" name="Segnaposto data 6"/>
          <p:cNvSpPr>
            <a:spLocks noGrp="1"/>
          </p:cNvSpPr>
          <p:nvPr>
            <p:ph type="dt" sz="half" idx="10"/>
          </p:nvPr>
        </p:nvSpPr>
        <p:spPr/>
        <p:txBody>
          <a:bodyPr rtlCol="0"/>
          <a:lstStyle>
            <a:lvl1pPr>
              <a:defRPr/>
            </a:lvl1pPr>
          </a:lstStyle>
          <a:p>
            <a:fld id="{D5236A9B-B2A9-4776-ACBE-E33504F2D07E}" type="datetime1">
              <a:rPr lang="it-IT" smtClean="0"/>
              <a:pPr/>
              <a:t>21/10/2020</a:t>
            </a:fld>
            <a:endParaRPr lang="it-IT" dirty="0"/>
          </a:p>
        </p:txBody>
      </p:sp>
    </p:spTree>
    <p:extLst>
      <p:ext uri="{BB962C8B-B14F-4D97-AF65-F5344CB8AC3E}">
        <p14:creationId xmlns:p14="http://schemas.microsoft.com/office/powerpoint/2010/main" val="63742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5" name="Segnaposto numero diapositiva 4"/>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4" name="Segnaposto piè di pagina 3"/>
          <p:cNvSpPr>
            <a:spLocks noGrp="1"/>
          </p:cNvSpPr>
          <p:nvPr>
            <p:ph type="ftr" sz="quarter" idx="11"/>
          </p:nvPr>
        </p:nvSpPr>
        <p:spPr/>
        <p:txBody>
          <a:bodyPr rtlCol="0"/>
          <a:lstStyle/>
          <a:p>
            <a:pPr rtl="0"/>
            <a:endParaRPr lang="it-IT" dirty="0"/>
          </a:p>
        </p:txBody>
      </p:sp>
      <p:sp>
        <p:nvSpPr>
          <p:cNvPr id="3" name="Segnaposto data 2"/>
          <p:cNvSpPr>
            <a:spLocks noGrp="1"/>
          </p:cNvSpPr>
          <p:nvPr>
            <p:ph type="dt" sz="half" idx="10"/>
          </p:nvPr>
        </p:nvSpPr>
        <p:spPr/>
        <p:txBody>
          <a:bodyPr rtlCol="0"/>
          <a:lstStyle>
            <a:lvl1pPr>
              <a:defRPr/>
            </a:lvl1pPr>
          </a:lstStyle>
          <a:p>
            <a:fld id="{599C6DB2-E8BB-444A-9DC0-5761023CE6C5}" type="datetime1">
              <a:rPr lang="it-IT" smtClean="0"/>
              <a:pPr/>
              <a:t>21/10/2020</a:t>
            </a:fld>
            <a:endParaRPr lang="it-IT" dirty="0"/>
          </a:p>
        </p:txBody>
      </p:sp>
    </p:spTree>
    <p:extLst>
      <p:ext uri="{BB962C8B-B14F-4D97-AF65-F5344CB8AC3E}">
        <p14:creationId xmlns:p14="http://schemas.microsoft.com/office/powerpoint/2010/main" val="232468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3" name="Segnaposto piè di pagina 2"/>
          <p:cNvSpPr>
            <a:spLocks noGrp="1"/>
          </p:cNvSpPr>
          <p:nvPr>
            <p:ph type="ftr" sz="quarter" idx="11"/>
          </p:nvPr>
        </p:nvSpPr>
        <p:spPr/>
        <p:txBody>
          <a:bodyPr rtlCol="0"/>
          <a:lstStyle/>
          <a:p>
            <a:pPr rtl="0"/>
            <a:endParaRPr lang="it-IT" dirty="0"/>
          </a:p>
        </p:txBody>
      </p:sp>
      <p:sp>
        <p:nvSpPr>
          <p:cNvPr id="2" name="Segnaposto data 1"/>
          <p:cNvSpPr>
            <a:spLocks noGrp="1"/>
          </p:cNvSpPr>
          <p:nvPr>
            <p:ph type="dt" sz="half" idx="10"/>
          </p:nvPr>
        </p:nvSpPr>
        <p:spPr/>
        <p:txBody>
          <a:bodyPr rtlCol="0"/>
          <a:lstStyle>
            <a:lvl1pPr>
              <a:defRPr/>
            </a:lvl1pPr>
          </a:lstStyle>
          <a:p>
            <a:fld id="{47E37FCF-D7D4-4638-B985-327873A6F762}" type="datetime1">
              <a:rPr lang="it-IT" smtClean="0"/>
              <a:pPr/>
              <a:t>21/10/2020</a:t>
            </a:fld>
            <a:endParaRPr lang="it-IT" dirty="0"/>
          </a:p>
        </p:txBody>
      </p:sp>
    </p:spTree>
    <p:extLst>
      <p:ext uri="{BB962C8B-B14F-4D97-AF65-F5344CB8AC3E}">
        <p14:creationId xmlns:p14="http://schemas.microsoft.com/office/powerpoint/2010/main" val="233949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e immagini con didascalie">
    <p:spTree>
      <p:nvGrpSpPr>
        <p:cNvPr id="1" name=""/>
        <p:cNvGrpSpPr/>
        <p:nvPr/>
      </p:nvGrpSpPr>
      <p:grpSpPr>
        <a:xfrm>
          <a:off x="0" y="0"/>
          <a:ext cx="0" cy="0"/>
          <a:chOff x="0" y="0"/>
          <a:chExt cx="0" cy="0"/>
        </a:xfrm>
      </p:grpSpPr>
      <p:sp>
        <p:nvSpPr>
          <p:cNvPr id="2" name="Titolo 1"/>
          <p:cNvSpPr>
            <a:spLocks noGrp="1"/>
          </p:cNvSpPr>
          <p:nvPr>
            <p:ph type="title"/>
          </p:nvPr>
        </p:nvSpPr>
        <p:spPr>
          <a:xfrm>
            <a:off x="1065212" y="304799"/>
            <a:ext cx="10058402" cy="1216152"/>
          </a:xfrm>
        </p:spPr>
        <p:txBody>
          <a:bodyPr rtlCol="0"/>
          <a:lstStyle>
            <a:lvl1pPr algn="l" rtl="0">
              <a:defRPr/>
            </a:lvl1pPr>
          </a:lstStyle>
          <a:p>
            <a:pPr rtl="0"/>
            <a:r>
              <a:rPr lang="it-IT"/>
              <a:t>Fare clic per modificare lo stile del titolo dello schema</a:t>
            </a:r>
            <a:endParaRPr lang="it-IT" dirty="0"/>
          </a:p>
        </p:txBody>
      </p:sp>
      <p:grpSp>
        <p:nvGrpSpPr>
          <p:cNvPr id="9" name="Gruppo 8"/>
          <p:cNvGrpSpPr/>
          <p:nvPr/>
        </p:nvGrpSpPr>
        <p:grpSpPr>
          <a:xfrm>
            <a:off x="1052422" y="1733550"/>
            <a:ext cx="4360503" cy="3050038"/>
            <a:chOff x="895350" y="3313113"/>
            <a:chExt cx="3613151" cy="2790825"/>
          </a:xfrm>
          <a:solidFill>
            <a:schemeClr val="tx1">
              <a:lumMod val="50000"/>
            </a:schemeClr>
          </a:solidFill>
        </p:grpSpPr>
        <p:sp>
          <p:nvSpPr>
            <p:cNvPr id="10"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4"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6"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7"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8"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0"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1"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6" name="Segnaposto immagine 33" descr="Segnaposto vuoto per aggiungere un'immagine. Fare clic sul segnaposto e selezionare l'immagine che si vuole aggiungere."/>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39" name="Segnaposto testo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grpSp>
        <p:nvGrpSpPr>
          <p:cNvPr id="22" name="Gruppo 21"/>
          <p:cNvGrpSpPr/>
          <p:nvPr/>
        </p:nvGrpSpPr>
        <p:grpSpPr>
          <a:xfrm>
            <a:off x="6763111" y="1733550"/>
            <a:ext cx="4360503" cy="3050038"/>
            <a:chOff x="895350" y="3313113"/>
            <a:chExt cx="3613151" cy="2790825"/>
          </a:xfrm>
          <a:solidFill>
            <a:schemeClr val="tx1">
              <a:lumMod val="50000"/>
            </a:schemeClr>
          </a:solidFill>
        </p:grpSpPr>
        <p:sp>
          <p:nvSpPr>
            <p:cNvPr id="2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7" name="Segnaposto immagine 33" descr="Segnaposto vuoto per aggiungere un'immagine. Fare clic sul segnaposto e selezionare l'immagine che si vuole aggiungere."/>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40" name="Segnaposto testo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a:t>‹N›</a:t>
            </a:fld>
            <a:endParaRPr lang="it-IT" dirty="0"/>
          </a:p>
        </p:txBody>
      </p:sp>
      <p:sp>
        <p:nvSpPr>
          <p:cNvPr id="7" name="Segnaposto piè di pagina 6"/>
          <p:cNvSpPr>
            <a:spLocks noGrp="1"/>
          </p:cNvSpPr>
          <p:nvPr>
            <p:ph type="ftr" sz="quarter" idx="11"/>
          </p:nvPr>
        </p:nvSpPr>
        <p:spPr/>
        <p:txBody>
          <a:bodyPr rtlCol="0"/>
          <a:lstStyle/>
          <a:p>
            <a:pPr rtl="0"/>
            <a:endParaRPr lang="it-IT" dirty="0"/>
          </a:p>
        </p:txBody>
      </p:sp>
      <p:sp>
        <p:nvSpPr>
          <p:cNvPr id="6" name="Segnaposto data 5"/>
          <p:cNvSpPr>
            <a:spLocks noGrp="1"/>
          </p:cNvSpPr>
          <p:nvPr>
            <p:ph type="dt" sz="half" idx="10"/>
          </p:nvPr>
        </p:nvSpPr>
        <p:spPr/>
        <p:txBody>
          <a:bodyPr rtlCol="0"/>
          <a:lstStyle>
            <a:lvl1pPr>
              <a:defRPr/>
            </a:lvl1pPr>
          </a:lstStyle>
          <a:p>
            <a:fld id="{FB464C2C-AA97-4551-849F-F86554B2CE67}" type="datetime1">
              <a:rPr lang="it-IT" smtClean="0"/>
              <a:pPr/>
              <a:t>21/10/2020</a:t>
            </a:fld>
            <a:endParaRPr lang="it-IT" dirty="0"/>
          </a:p>
        </p:txBody>
      </p:sp>
    </p:spTree>
    <p:extLst>
      <p:ext uri="{BB962C8B-B14F-4D97-AF65-F5344CB8AC3E}">
        <p14:creationId xmlns:p14="http://schemas.microsoft.com/office/powerpoint/2010/main" val="4462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mmagini con didascali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grpSp>
        <p:nvGrpSpPr>
          <p:cNvPr id="52" name="Gruppo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79" name="Segnaposto immagine 33" descr="Segnaposto vuoto per aggiungere un'immagine. Fare clic sul segnaposto e selezionare l'immagine che si vuole aggiungere."/>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1" name="Segnaposto testo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grpSp>
        <p:nvGrpSpPr>
          <p:cNvPr id="84" name="Gruppo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6"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7"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8"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9"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0"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1"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2"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3"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4"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5"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6"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78" name="Segnaposto immagine 33" descr="Segnaposto vuoto per aggiungere un'immagine. Fare clic sul segnaposto e selezionare l'immagine che si vuole aggiungere."/>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2" name="Segnaposto testo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grpSp>
        <p:nvGrpSpPr>
          <p:cNvPr id="97" name="Gruppo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9"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0"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1"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2"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3"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4"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5"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6"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7"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8"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9"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80" name="Segnaposto immagine 33" descr="Segnaposto vuoto per aggiungere un'immagine. Fare clic sul segnaposto e selezionare l'immagine che si vuole aggiungere."/>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3" name="Segnaposto testo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Modifica gli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a:t>‹N›</a:t>
            </a:fld>
            <a:endParaRPr lang="it-IT" dirty="0"/>
          </a:p>
        </p:txBody>
      </p:sp>
      <p:sp>
        <p:nvSpPr>
          <p:cNvPr id="7" name="Segnaposto piè di pagina 6"/>
          <p:cNvSpPr>
            <a:spLocks noGrp="1"/>
          </p:cNvSpPr>
          <p:nvPr>
            <p:ph type="ftr" sz="quarter" idx="11"/>
          </p:nvPr>
        </p:nvSpPr>
        <p:spPr/>
        <p:txBody>
          <a:bodyPr rtlCol="0"/>
          <a:lstStyle/>
          <a:p>
            <a:pPr rtl="0"/>
            <a:endParaRPr lang="it-IT" dirty="0"/>
          </a:p>
        </p:txBody>
      </p:sp>
      <p:sp>
        <p:nvSpPr>
          <p:cNvPr id="6" name="Segnaposto data 5"/>
          <p:cNvSpPr>
            <a:spLocks noGrp="1"/>
          </p:cNvSpPr>
          <p:nvPr>
            <p:ph type="dt" sz="half" idx="10"/>
          </p:nvPr>
        </p:nvSpPr>
        <p:spPr/>
        <p:txBody>
          <a:bodyPr rtlCol="0"/>
          <a:lstStyle>
            <a:lvl1pPr>
              <a:defRPr/>
            </a:lvl1pPr>
          </a:lstStyle>
          <a:p>
            <a:fld id="{8ECA6D33-76B3-4A1A-BD50-62E0A81D441D}" type="datetime1">
              <a:rPr lang="it-IT" smtClean="0"/>
              <a:pPr/>
              <a:t>21/10/2020</a:t>
            </a:fld>
            <a:endParaRPr lang="it-IT" dirty="0"/>
          </a:p>
        </p:txBody>
      </p:sp>
    </p:spTree>
    <p:extLst>
      <p:ext uri="{BB962C8B-B14F-4D97-AF65-F5344CB8AC3E}">
        <p14:creationId xmlns:p14="http://schemas.microsoft.com/office/powerpoint/2010/main" val="94548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it-IT" dirty="0"/>
              <a:t>Fare clic per modificare lo stile del titolo</a:t>
            </a:r>
          </a:p>
        </p:txBody>
      </p:sp>
      <p:sp>
        <p:nvSpPr>
          <p:cNvPr id="3" name="Segnaposto testo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numero diapositiva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it-IT" smtClean="0"/>
              <a:pPr/>
              <a:t>‹N›</a:t>
            </a:fld>
            <a:endParaRPr lang="it-IT" dirty="0"/>
          </a:p>
        </p:txBody>
      </p:sp>
      <p:sp>
        <p:nvSpPr>
          <p:cNvPr id="5" name="Segnaposto piè di pagina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it-IT" dirty="0"/>
          </a:p>
        </p:txBody>
      </p:sp>
      <p:sp>
        <p:nvSpPr>
          <p:cNvPr id="4" name="Segnaposto dat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BDEC59B4-A826-484C-857C-DE4CF452D9F8}" type="datetime1">
              <a:rPr lang="it-IT" smtClean="0"/>
              <a:pPr/>
              <a:t>21/10/2020</a:t>
            </a:fld>
            <a:endParaRPr lang="it-IT" dirty="0"/>
          </a:p>
        </p:txBody>
      </p:sp>
    </p:spTree>
    <p:extLst>
      <p:ext uri="{BB962C8B-B14F-4D97-AF65-F5344CB8AC3E}">
        <p14:creationId xmlns:p14="http://schemas.microsoft.com/office/powerpoint/2010/main" val="364993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it-IT" dirty="0"/>
              <a:t>Fare clic per modificare lo stile del titolo</a:t>
            </a:r>
          </a:p>
        </p:txBody>
      </p:sp>
      <p:sp>
        <p:nvSpPr>
          <p:cNvPr id="3" name="Segnaposto testo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numero diapositiva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it-IT" smtClean="0"/>
              <a:pPr/>
              <a:t>‹N›</a:t>
            </a:fld>
            <a:endParaRPr lang="it-IT" dirty="0"/>
          </a:p>
        </p:txBody>
      </p:sp>
      <p:sp>
        <p:nvSpPr>
          <p:cNvPr id="5" name="Segnaposto piè di pagina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it-IT"/>
              <a:t>"Mindfulness e Attivazione...al bisogno" - Eva Mazzanti</a:t>
            </a:r>
            <a:endParaRPr lang="it-IT" dirty="0"/>
          </a:p>
        </p:txBody>
      </p:sp>
      <p:sp>
        <p:nvSpPr>
          <p:cNvPr id="4" name="Segnaposto dat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D40ED1DB-641B-4D11-99DB-C626BF6864C3}" type="datetime1">
              <a:rPr lang="it-IT" smtClean="0"/>
              <a:t>21/10/2020</a:t>
            </a:fld>
            <a:endParaRPr lang="it-IT" dirty="0"/>
          </a:p>
        </p:txBody>
      </p:sp>
    </p:spTree>
    <p:extLst>
      <p:ext uri="{BB962C8B-B14F-4D97-AF65-F5344CB8AC3E}">
        <p14:creationId xmlns:p14="http://schemas.microsoft.com/office/powerpoint/2010/main" val="155453553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sldNum="0" hdr="0" dt="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802571" y="604520"/>
            <a:ext cx="6858002" cy="1828800"/>
          </a:xfrm>
        </p:spPr>
        <p:txBody>
          <a:bodyPr rtlCol="0">
            <a:normAutofit/>
          </a:bodyPr>
          <a:lstStyle/>
          <a:p>
            <a:pPr rtl="0"/>
            <a:r>
              <a:rPr lang="it-IT" dirty="0">
                <a:solidFill>
                  <a:schemeClr val="accent6">
                    <a:lumMod val="75000"/>
                  </a:schemeClr>
                </a:solidFill>
              </a:rPr>
              <a:t>MINDFULNESS e BENESSERE</a:t>
            </a:r>
          </a:p>
        </p:txBody>
      </p:sp>
      <p:sp>
        <p:nvSpPr>
          <p:cNvPr id="3" name="Sottotitolo 2"/>
          <p:cNvSpPr>
            <a:spLocks noGrp="1"/>
          </p:cNvSpPr>
          <p:nvPr>
            <p:ph type="subTitle" idx="1"/>
          </p:nvPr>
        </p:nvSpPr>
        <p:spPr>
          <a:xfrm>
            <a:off x="6096000" y="2865560"/>
            <a:ext cx="6858002" cy="914400"/>
          </a:xfrm>
        </p:spPr>
        <p:txBody>
          <a:bodyPr rtlCol="0">
            <a:normAutofit/>
          </a:bodyPr>
          <a:lstStyle/>
          <a:p>
            <a:r>
              <a:rPr lang="it-IT" sz="3200" dirty="0"/>
              <a:t>PRATICHE di BENESSERE </a:t>
            </a:r>
          </a:p>
        </p:txBody>
      </p:sp>
      <p:sp>
        <p:nvSpPr>
          <p:cNvPr id="4" name="Sottotitolo 2">
            <a:extLst>
              <a:ext uri="{FF2B5EF4-FFF2-40B4-BE49-F238E27FC236}">
                <a16:creationId xmlns:a16="http://schemas.microsoft.com/office/drawing/2014/main" xmlns="" id="{46147E09-2980-407D-91EB-C61C9A1F5B45}"/>
              </a:ext>
            </a:extLst>
          </p:cNvPr>
          <p:cNvSpPr txBox="1">
            <a:spLocks/>
          </p:cNvSpPr>
          <p:nvPr/>
        </p:nvSpPr>
        <p:spPr>
          <a:xfrm>
            <a:off x="5730240" y="3535240"/>
            <a:ext cx="5184691" cy="133846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12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90000"/>
              </a:lnSpc>
              <a:spcBef>
                <a:spcPts val="600"/>
              </a:spcBef>
              <a:buFont typeface="Arial" panose="020B0604020202020204" pitchFamily="34" charset="0"/>
              <a:buNone/>
              <a:defRPr sz="1600" kern="1200" baseline="0">
                <a:solidFill>
                  <a:schemeClr val="tx1"/>
                </a:solidFill>
                <a:latin typeface="+mn-lt"/>
                <a:ea typeface="+mn-ea"/>
                <a:cs typeface="+mn-cs"/>
              </a:defRPr>
            </a:lvl9pPr>
          </a:lstStyle>
          <a:p>
            <a:pPr algn="r"/>
            <a:r>
              <a:rPr lang="it-IT" dirty="0"/>
              <a:t>Relatrice  EVA MAZZANTI</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2D376DAC-35FE-4FEE-9150-276B67855AC2}"/>
              </a:ext>
            </a:extLst>
          </p:cNvPr>
          <p:cNvSpPr/>
          <p:nvPr/>
        </p:nvSpPr>
        <p:spPr>
          <a:xfrm>
            <a:off x="647700" y="169394"/>
            <a:ext cx="10583517" cy="83099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9A5315"/>
                </a:solidFill>
                <a:effectLst/>
                <a:uLnTx/>
                <a:uFillTx/>
                <a:latin typeface="Segoe Print"/>
                <a:ea typeface="+mn-ea"/>
                <a:cs typeface="+mn-cs"/>
              </a:rPr>
              <a:t>CONSAPEVOLEZZA DI SÉ</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srgbClr val="9A5315"/>
                </a:solidFill>
                <a:latin typeface="Segoe Print"/>
                <a:ea typeface="Microsoft JhengHei UI Light" panose="020B0304030504040204" pitchFamily="34" charset="-120"/>
              </a:rPr>
              <a:t>Alcune</a:t>
            </a:r>
            <a:r>
              <a:rPr kumimoji="0" lang="it-IT" sz="2400" b="0" i="0" u="none" strike="noStrike" kern="1200" cap="none" spc="0" normalizeH="0" baseline="0" noProof="0" dirty="0">
                <a:ln>
                  <a:noFill/>
                </a:ln>
                <a:solidFill>
                  <a:srgbClr val="9A5315"/>
                </a:solidFill>
                <a:effectLst/>
                <a:uLnTx/>
                <a:uFillTx/>
                <a:latin typeface="Segoe Print"/>
                <a:ea typeface="Microsoft JhengHei UI Light" panose="020B0304030504040204" pitchFamily="34" charset="-120"/>
                <a:cs typeface="+mn-cs"/>
              </a:rPr>
              <a:t> chiavi di lettura sul come funzioniamo?</a:t>
            </a:r>
          </a:p>
        </p:txBody>
      </p:sp>
      <p:sp>
        <p:nvSpPr>
          <p:cNvPr id="4" name="Rettangolo 3">
            <a:extLst>
              <a:ext uri="{FF2B5EF4-FFF2-40B4-BE49-F238E27FC236}">
                <a16:creationId xmlns:a16="http://schemas.microsoft.com/office/drawing/2014/main" xmlns="" id="{0A9D8488-DC62-4E38-BDC8-E501D329A59B}"/>
              </a:ext>
            </a:extLst>
          </p:cNvPr>
          <p:cNvSpPr/>
          <p:nvPr/>
        </p:nvSpPr>
        <p:spPr>
          <a:xfrm>
            <a:off x="1654497" y="1323723"/>
            <a:ext cx="9056262"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9A5315"/>
                </a:solidFill>
                <a:effectLst>
                  <a:outerShdw blurRad="38100" dist="38100" dir="2700000" algn="tl">
                    <a:srgbClr val="000000">
                      <a:alpha val="43137"/>
                    </a:srgbClr>
                  </a:outerShdw>
                </a:effectLst>
                <a:latin typeface="Microsoft JhengHei UI Light" panose="020B0304030504040204" pitchFamily="34" charset="-120"/>
                <a:ea typeface="Microsoft JhengHei UI Light" panose="020B0304030504040204" pitchFamily="34" charset="-120"/>
              </a:rPr>
              <a:t>LA MENTE E IL </a:t>
            </a:r>
            <a:r>
              <a:rPr kumimoji="0" lang="it-IT"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Microsoft JhengHei UI Light" panose="020B0304030504040204" pitchFamily="34" charset="-120"/>
                <a:ea typeface="Microsoft JhengHei UI Light" panose="020B0304030504040204" pitchFamily="34" charset="-120"/>
                <a:cs typeface="+mn-cs"/>
              </a:rPr>
              <a:t>PILOTA AUTOMATICO </a:t>
            </a:r>
          </a:p>
        </p:txBody>
      </p:sp>
      <p:sp>
        <p:nvSpPr>
          <p:cNvPr id="5" name="CasellaDiTesto 4">
            <a:extLst>
              <a:ext uri="{FF2B5EF4-FFF2-40B4-BE49-F238E27FC236}">
                <a16:creationId xmlns:a16="http://schemas.microsoft.com/office/drawing/2014/main" xmlns="" id="{578D4703-A41D-4F55-896A-83E79D4BCD77}"/>
              </a:ext>
            </a:extLst>
          </p:cNvPr>
          <p:cNvSpPr txBox="1"/>
          <p:nvPr/>
        </p:nvSpPr>
        <p:spPr>
          <a:xfrm>
            <a:off x="647700" y="2281866"/>
            <a:ext cx="4492191" cy="4154984"/>
          </a:xfrm>
          <a:prstGeom prst="rect">
            <a:avLst/>
          </a:prstGeom>
          <a:noFill/>
        </p:spPr>
        <p:txBody>
          <a:bodyPr wrap="square" rtlCol="0">
            <a:spAutoFit/>
          </a:bodyPr>
          <a:lstStyle/>
          <a:p>
            <a:pPr algn="just"/>
            <a:r>
              <a:rPr lang="it-IT" sz="2400" dirty="0">
                <a:latin typeface="Candara" panose="020E0502030303020204" pitchFamily="34" charset="0"/>
              </a:rPr>
              <a:t>LA MENTE COME una telecamera</a:t>
            </a:r>
          </a:p>
          <a:p>
            <a:pPr algn="just"/>
            <a:endParaRPr lang="it-IT" sz="2400" dirty="0">
              <a:latin typeface="Candara" panose="020E0502030303020204" pitchFamily="34" charset="0"/>
            </a:endParaRPr>
          </a:p>
          <a:p>
            <a:pPr algn="just"/>
            <a:endParaRPr lang="it-IT" sz="2400" dirty="0">
              <a:latin typeface="Candara" panose="020E0502030303020204" pitchFamily="34" charset="0"/>
            </a:endParaRPr>
          </a:p>
          <a:p>
            <a:pPr algn="just"/>
            <a:endParaRPr lang="it-IT" sz="2400" dirty="0">
              <a:latin typeface="Candara" panose="020E0502030303020204" pitchFamily="34" charset="0"/>
            </a:endParaRPr>
          </a:p>
          <a:p>
            <a:pPr algn="just"/>
            <a:endParaRPr lang="it-IT" sz="2400" dirty="0">
              <a:latin typeface="Candara" panose="020E0502030303020204" pitchFamily="34" charset="0"/>
            </a:endParaRPr>
          </a:p>
          <a:p>
            <a:pPr algn="just"/>
            <a:endParaRPr lang="it-IT" sz="2400" dirty="0">
              <a:latin typeface="Candara" panose="020E0502030303020204" pitchFamily="34" charset="0"/>
            </a:endParaRPr>
          </a:p>
          <a:p>
            <a:pPr algn="just"/>
            <a:endParaRPr lang="it-IT" sz="2400" dirty="0">
              <a:latin typeface="Candara" panose="020E0502030303020204" pitchFamily="34" charset="0"/>
            </a:endParaRPr>
          </a:p>
          <a:p>
            <a:pPr algn="just"/>
            <a:r>
              <a:rPr lang="it-IT" sz="2400" dirty="0">
                <a:latin typeface="Candara" panose="020E0502030303020204" pitchFamily="34" charset="0"/>
              </a:rPr>
              <a:t> puntata su un incrocio in una grande città dove si vede anche l’ingesso della metropolitana (l’inconscio).</a:t>
            </a:r>
          </a:p>
        </p:txBody>
      </p:sp>
      <p:sp>
        <p:nvSpPr>
          <p:cNvPr id="6" name="Segnaposto piè di pagina 2">
            <a:extLst>
              <a:ext uri="{FF2B5EF4-FFF2-40B4-BE49-F238E27FC236}">
                <a16:creationId xmlns:a16="http://schemas.microsoft.com/office/drawing/2014/main" xmlns="" id="{ABE0E2B6-E173-47D5-A733-5AA96FB6DDEB}"/>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
        <p:nvSpPr>
          <p:cNvPr id="8" name="CasellaDiTesto 7">
            <a:extLst>
              <a:ext uri="{FF2B5EF4-FFF2-40B4-BE49-F238E27FC236}">
                <a16:creationId xmlns:a16="http://schemas.microsoft.com/office/drawing/2014/main" xmlns="" id="{64940918-E87A-4399-83FC-5940AB5EB47E}"/>
              </a:ext>
            </a:extLst>
          </p:cNvPr>
          <p:cNvSpPr txBox="1"/>
          <p:nvPr/>
        </p:nvSpPr>
        <p:spPr>
          <a:xfrm>
            <a:off x="6363502" y="2281866"/>
            <a:ext cx="4492191" cy="4524315"/>
          </a:xfrm>
          <a:prstGeom prst="rect">
            <a:avLst/>
          </a:prstGeom>
          <a:noFill/>
        </p:spPr>
        <p:txBody>
          <a:bodyPr wrap="square" rtlCol="0">
            <a:spAutoFit/>
          </a:bodyPr>
          <a:lstStyle/>
          <a:p>
            <a:pPr algn="just"/>
            <a:r>
              <a:rPr lang="it-IT" sz="2400" dirty="0">
                <a:latin typeface="Candara" panose="020E0502030303020204" pitchFamily="34" charset="0"/>
              </a:rPr>
              <a:t>LA MENTE </a:t>
            </a:r>
          </a:p>
          <a:p>
            <a:pPr algn="just"/>
            <a:r>
              <a:rPr lang="it-IT" sz="2400" dirty="0">
                <a:latin typeface="Candara" panose="020E0502030303020204" pitchFamily="34" charset="0"/>
              </a:rPr>
              <a:t>COME una radio </a:t>
            </a:r>
          </a:p>
          <a:p>
            <a:pPr algn="just"/>
            <a:r>
              <a:rPr lang="it-IT" sz="2400" dirty="0">
                <a:latin typeface="Candara" panose="020E0502030303020204" pitchFamily="34" charset="0"/>
              </a:rPr>
              <a:t>sempre accesa. </a:t>
            </a:r>
          </a:p>
          <a:p>
            <a:pPr algn="just"/>
            <a:endParaRPr lang="it-IT" sz="2400" dirty="0">
              <a:latin typeface="Candara" panose="020E0502030303020204" pitchFamily="34" charset="0"/>
            </a:endParaRPr>
          </a:p>
          <a:p>
            <a:pPr algn="just"/>
            <a:endParaRPr lang="it-IT" sz="2400" dirty="0">
              <a:latin typeface="Candara" panose="020E0502030303020204" pitchFamily="34" charset="0"/>
            </a:endParaRPr>
          </a:p>
          <a:p>
            <a:pPr algn="just"/>
            <a:r>
              <a:rPr lang="it-IT" sz="2400" dirty="0">
                <a:latin typeface="Candara" panose="020E0502030303020204" pitchFamily="34" charset="0"/>
              </a:rPr>
              <a:t>La mente è disconnessa dal presente e vaga, ha la capacità di portare la tua coscienza in un altro luogo e in un altro tempo, con i ricordi, i progetti, le paure, i desideri, le aspettative.</a:t>
            </a:r>
          </a:p>
          <a:p>
            <a:pPr algn="just"/>
            <a:endParaRPr lang="it-IT" sz="2400" dirty="0">
              <a:latin typeface="Candara" panose="020E0502030303020204" pitchFamily="34" charset="0"/>
            </a:endParaRPr>
          </a:p>
        </p:txBody>
      </p:sp>
      <p:pic>
        <p:nvPicPr>
          <p:cNvPr id="7" name="Immagine 6" descr="Immagine che contiene circuito&#10;&#10;Descrizione generata automaticamente">
            <a:extLst>
              <a:ext uri="{FF2B5EF4-FFF2-40B4-BE49-F238E27FC236}">
                <a16:creationId xmlns:a16="http://schemas.microsoft.com/office/drawing/2014/main" xmlns="" id="{BBABC8B5-CCA4-4FCA-AB2A-901B32522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307" y="2756033"/>
            <a:ext cx="2985135" cy="2080127"/>
          </a:xfrm>
          <a:prstGeom prst="rect">
            <a:avLst/>
          </a:prstGeom>
        </p:spPr>
      </p:pic>
      <p:pic>
        <p:nvPicPr>
          <p:cNvPr id="10" name="Immagine 9" descr="Immagine che contiene sedendo, monitor, tavolo, nero&#10;&#10;Descrizione generata automaticamente">
            <a:extLst>
              <a:ext uri="{FF2B5EF4-FFF2-40B4-BE49-F238E27FC236}">
                <a16:creationId xmlns:a16="http://schemas.microsoft.com/office/drawing/2014/main" xmlns="" id="{B5D51427-A49D-4E75-85C1-975B3FBFF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5397" y="2031609"/>
            <a:ext cx="2143125" cy="2143125"/>
          </a:xfrm>
          <a:prstGeom prst="rect">
            <a:avLst/>
          </a:prstGeom>
        </p:spPr>
      </p:pic>
    </p:spTree>
    <p:extLst>
      <p:ext uri="{BB962C8B-B14F-4D97-AF65-F5344CB8AC3E}">
        <p14:creationId xmlns:p14="http://schemas.microsoft.com/office/powerpoint/2010/main" val="254310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2D376DAC-35FE-4FEE-9150-276B67855AC2}"/>
              </a:ext>
            </a:extLst>
          </p:cNvPr>
          <p:cNvSpPr/>
          <p:nvPr/>
        </p:nvSpPr>
        <p:spPr>
          <a:xfrm>
            <a:off x="647700" y="169394"/>
            <a:ext cx="10583517" cy="83099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9A5315"/>
                </a:solidFill>
                <a:effectLst/>
                <a:uLnTx/>
                <a:uFillTx/>
                <a:latin typeface="Segoe Print"/>
                <a:ea typeface="+mn-ea"/>
                <a:cs typeface="+mn-cs"/>
              </a:rPr>
              <a:t>CONSAPEVOLEZZA DI SÉ</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srgbClr val="9A5315"/>
                </a:solidFill>
                <a:latin typeface="Segoe Print"/>
                <a:ea typeface="Microsoft JhengHei UI Light" panose="020B0304030504040204" pitchFamily="34" charset="-120"/>
              </a:rPr>
              <a:t>A</a:t>
            </a:r>
            <a:r>
              <a:rPr kumimoji="0" lang="it-IT" sz="2400" b="0" i="0" u="none" strike="noStrike" kern="1200" cap="none" spc="0" normalizeH="0" baseline="0" noProof="0" dirty="0" err="1">
                <a:ln>
                  <a:noFill/>
                </a:ln>
                <a:solidFill>
                  <a:srgbClr val="9A5315"/>
                </a:solidFill>
                <a:effectLst/>
                <a:uLnTx/>
                <a:uFillTx/>
                <a:latin typeface="Segoe Print"/>
                <a:ea typeface="Microsoft JhengHei UI Light" panose="020B0304030504040204" pitchFamily="34" charset="-120"/>
                <a:cs typeface="+mn-cs"/>
              </a:rPr>
              <a:t>lcune</a:t>
            </a:r>
            <a:r>
              <a:rPr kumimoji="0" lang="it-IT" sz="2400" b="0" i="0" u="none" strike="noStrike" kern="1200" cap="none" spc="0" normalizeH="0" baseline="0" noProof="0" dirty="0">
                <a:ln>
                  <a:noFill/>
                </a:ln>
                <a:solidFill>
                  <a:srgbClr val="9A5315"/>
                </a:solidFill>
                <a:effectLst/>
                <a:uLnTx/>
                <a:uFillTx/>
                <a:latin typeface="Segoe Print"/>
                <a:ea typeface="Microsoft JhengHei UI Light" panose="020B0304030504040204" pitchFamily="34" charset="-120"/>
                <a:cs typeface="+mn-cs"/>
              </a:rPr>
              <a:t> chiavi di lettura sul come funzioniamo?</a:t>
            </a:r>
          </a:p>
        </p:txBody>
      </p:sp>
      <p:sp>
        <p:nvSpPr>
          <p:cNvPr id="4" name="Rettangolo 3">
            <a:extLst>
              <a:ext uri="{FF2B5EF4-FFF2-40B4-BE49-F238E27FC236}">
                <a16:creationId xmlns:a16="http://schemas.microsoft.com/office/drawing/2014/main" xmlns="" id="{0A9D8488-DC62-4E38-BDC8-E501D329A59B}"/>
              </a:ext>
            </a:extLst>
          </p:cNvPr>
          <p:cNvSpPr/>
          <p:nvPr/>
        </p:nvSpPr>
        <p:spPr>
          <a:xfrm>
            <a:off x="2630663" y="3068909"/>
            <a:ext cx="6930680"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9A5315"/>
                </a:solidFill>
                <a:effectLst>
                  <a:outerShdw blurRad="38100" dist="38100" dir="2700000" algn="tl">
                    <a:srgbClr val="000000">
                      <a:alpha val="43137"/>
                    </a:srgbClr>
                  </a:outerShdw>
                </a:effectLst>
                <a:latin typeface="Microsoft JhengHei UI Light" panose="020B0304030504040204" pitchFamily="34" charset="-120"/>
                <a:ea typeface="Microsoft JhengHei UI Light" panose="020B0304030504040204" pitchFamily="34" charset="-120"/>
              </a:rPr>
              <a:t>ESPERIENZA 1</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9A5315"/>
                </a:solidFill>
                <a:effectLst>
                  <a:outerShdw blurRad="38100" dist="38100" dir="2700000" algn="tl">
                    <a:srgbClr val="000000">
                      <a:alpha val="43137"/>
                    </a:srgbClr>
                  </a:outerShdw>
                </a:effectLst>
                <a:latin typeface="Microsoft JhengHei UI Light" panose="020B0304030504040204" pitchFamily="34" charset="-120"/>
                <a:ea typeface="Microsoft JhengHei UI Light" panose="020B0304030504040204" pitchFamily="34" charset="-120"/>
              </a:rPr>
              <a:t>Porto l’attenzione al respiro</a:t>
            </a:r>
          </a:p>
        </p:txBody>
      </p:sp>
      <p:sp>
        <p:nvSpPr>
          <p:cNvPr id="5" name="Segnaposto piè di pagina 2">
            <a:extLst>
              <a:ext uri="{FF2B5EF4-FFF2-40B4-BE49-F238E27FC236}">
                <a16:creationId xmlns:a16="http://schemas.microsoft.com/office/drawing/2014/main" xmlns="" id="{85C7C43D-065E-4268-8EA5-2F8A2BAEA40E}"/>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Tree>
    <p:extLst>
      <p:ext uri="{BB962C8B-B14F-4D97-AF65-F5344CB8AC3E}">
        <p14:creationId xmlns:p14="http://schemas.microsoft.com/office/powerpoint/2010/main" val="369902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2D376DAC-35FE-4FEE-9150-276B67855AC2}"/>
              </a:ext>
            </a:extLst>
          </p:cNvPr>
          <p:cNvSpPr/>
          <p:nvPr/>
        </p:nvSpPr>
        <p:spPr>
          <a:xfrm>
            <a:off x="647700" y="169394"/>
            <a:ext cx="10583517" cy="83099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9A5315"/>
                </a:solidFill>
                <a:effectLst/>
                <a:uLnTx/>
                <a:uFillTx/>
                <a:latin typeface="Segoe Print"/>
                <a:ea typeface="+mn-ea"/>
                <a:cs typeface="+mn-cs"/>
              </a:rPr>
              <a:t>CONSAPEVOLEZZA DI SÉ</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srgbClr val="9A5315"/>
                </a:solidFill>
                <a:latin typeface="Segoe Print"/>
                <a:ea typeface="Microsoft JhengHei UI Light" panose="020B0304030504040204" pitchFamily="34" charset="-120"/>
              </a:rPr>
              <a:t>Alcune</a:t>
            </a:r>
            <a:r>
              <a:rPr kumimoji="0" lang="it-IT" sz="2400" b="0" i="0" u="none" strike="noStrike" kern="1200" cap="none" spc="0" normalizeH="0" baseline="0" noProof="0" dirty="0">
                <a:ln>
                  <a:noFill/>
                </a:ln>
                <a:solidFill>
                  <a:srgbClr val="9A5315"/>
                </a:solidFill>
                <a:effectLst/>
                <a:uLnTx/>
                <a:uFillTx/>
                <a:latin typeface="Segoe Print"/>
                <a:ea typeface="Microsoft JhengHei UI Light" panose="020B0304030504040204" pitchFamily="34" charset="-120"/>
                <a:cs typeface="+mn-cs"/>
              </a:rPr>
              <a:t> chiavi di lettura sul come funzioniamo?</a:t>
            </a:r>
          </a:p>
        </p:txBody>
      </p:sp>
      <p:sp>
        <p:nvSpPr>
          <p:cNvPr id="4" name="Rettangolo 3">
            <a:extLst>
              <a:ext uri="{FF2B5EF4-FFF2-40B4-BE49-F238E27FC236}">
                <a16:creationId xmlns:a16="http://schemas.microsoft.com/office/drawing/2014/main" xmlns="" id="{0A9D8488-DC62-4E38-BDC8-E501D329A59B}"/>
              </a:ext>
            </a:extLst>
          </p:cNvPr>
          <p:cNvSpPr/>
          <p:nvPr/>
        </p:nvSpPr>
        <p:spPr>
          <a:xfrm>
            <a:off x="3135655" y="1721532"/>
            <a:ext cx="6157711"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9A5315"/>
                </a:solidFill>
                <a:effectLst>
                  <a:outerShdw blurRad="38100" dist="38100" dir="2700000" algn="tl">
                    <a:srgbClr val="000000">
                      <a:alpha val="43137"/>
                    </a:srgbClr>
                  </a:outerShdw>
                </a:effectLst>
                <a:latin typeface="Microsoft JhengHei UI Light" panose="020B0304030504040204" pitchFamily="34" charset="-120"/>
                <a:ea typeface="Microsoft JhengHei UI Light" panose="020B0304030504040204" pitchFamily="34" charset="-120"/>
              </a:rPr>
              <a:t>LA MENTE VAGABONDA</a:t>
            </a:r>
            <a:r>
              <a:rPr kumimoji="0" lang="it-IT"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Microsoft JhengHei UI Light" panose="020B0304030504040204" pitchFamily="34" charset="-120"/>
                <a:ea typeface="Microsoft JhengHei UI Light" panose="020B0304030504040204" pitchFamily="34" charset="-120"/>
                <a:cs typeface="+mn-cs"/>
              </a:rPr>
              <a:t> </a:t>
            </a:r>
          </a:p>
        </p:txBody>
      </p:sp>
      <p:sp>
        <p:nvSpPr>
          <p:cNvPr id="5" name="CasellaDiTesto 4">
            <a:extLst>
              <a:ext uri="{FF2B5EF4-FFF2-40B4-BE49-F238E27FC236}">
                <a16:creationId xmlns:a16="http://schemas.microsoft.com/office/drawing/2014/main" xmlns="" id="{578D4703-A41D-4F55-896A-83E79D4BCD77}"/>
              </a:ext>
            </a:extLst>
          </p:cNvPr>
          <p:cNvSpPr txBox="1"/>
          <p:nvPr/>
        </p:nvSpPr>
        <p:spPr>
          <a:xfrm>
            <a:off x="372647" y="2429418"/>
            <a:ext cx="11133622" cy="2369880"/>
          </a:xfrm>
          <a:prstGeom prst="rect">
            <a:avLst/>
          </a:prstGeom>
          <a:noFill/>
        </p:spPr>
        <p:txBody>
          <a:bodyPr wrap="square" rtlCol="0">
            <a:spAutoFit/>
          </a:bodyPr>
          <a:lstStyle/>
          <a:p>
            <a:pPr algn="ctr"/>
            <a:r>
              <a:rPr lang="it-IT" sz="2400" dirty="0">
                <a:latin typeface="Candara" panose="020E0502030303020204" pitchFamily="34" charset="0"/>
              </a:rPr>
              <a:t>È proprio così: </a:t>
            </a:r>
          </a:p>
          <a:p>
            <a:pPr algn="ctr"/>
            <a:r>
              <a:rPr lang="it-IT" sz="2400" dirty="0">
                <a:latin typeface="Candara" panose="020E0502030303020204" pitchFamily="34" charset="0"/>
              </a:rPr>
              <a:t>questo vagare e portare l’attenzione della coscienza lontano dal qui e ora è una caratteristica della vita mentale. </a:t>
            </a:r>
          </a:p>
          <a:p>
            <a:pPr algn="ctr"/>
            <a:endParaRPr lang="it-IT" sz="2400" dirty="0">
              <a:latin typeface="Candara" panose="020E0502030303020204" pitchFamily="34" charset="0"/>
            </a:endParaRPr>
          </a:p>
          <a:p>
            <a:pPr algn="ctr"/>
            <a:r>
              <a:rPr lang="it-IT" sz="2800" b="1" dirty="0">
                <a:latin typeface="Candara" panose="020E0502030303020204" pitchFamily="34" charset="0"/>
              </a:rPr>
              <a:t>La mente non si ferma mai…il suo compito è pensare.</a:t>
            </a:r>
          </a:p>
          <a:p>
            <a:pPr algn="ctr"/>
            <a:endParaRPr lang="it-IT" sz="2400" dirty="0">
              <a:latin typeface="Candara" panose="020E0502030303020204" pitchFamily="34" charset="0"/>
            </a:endParaRPr>
          </a:p>
        </p:txBody>
      </p:sp>
      <p:sp>
        <p:nvSpPr>
          <p:cNvPr id="6" name="Segnaposto piè di pagina 2">
            <a:extLst>
              <a:ext uri="{FF2B5EF4-FFF2-40B4-BE49-F238E27FC236}">
                <a16:creationId xmlns:a16="http://schemas.microsoft.com/office/drawing/2014/main" xmlns="" id="{ABE0E2B6-E173-47D5-A733-5AA96FB6DDEB}"/>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pic>
        <p:nvPicPr>
          <p:cNvPr id="7" name="Immagine 6" descr="Immagine che contiene gatto, cibo, mammifero, tavolo&#10;&#10;Descrizione generata automaticamente">
            <a:extLst>
              <a:ext uri="{FF2B5EF4-FFF2-40B4-BE49-F238E27FC236}">
                <a16:creationId xmlns:a16="http://schemas.microsoft.com/office/drawing/2014/main" xmlns="" id="{E65174C1-F336-4E72-A389-BC311CFB9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6304" y="4598529"/>
            <a:ext cx="2186307" cy="1817310"/>
          </a:xfrm>
          <a:prstGeom prst="rect">
            <a:avLst/>
          </a:prstGeom>
        </p:spPr>
      </p:pic>
    </p:spTree>
    <p:extLst>
      <p:ext uri="{BB962C8B-B14F-4D97-AF65-F5344CB8AC3E}">
        <p14:creationId xmlns:p14="http://schemas.microsoft.com/office/powerpoint/2010/main" val="296654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2D376DAC-35FE-4FEE-9150-276B67855AC2}"/>
              </a:ext>
            </a:extLst>
          </p:cNvPr>
          <p:cNvSpPr/>
          <p:nvPr/>
        </p:nvSpPr>
        <p:spPr>
          <a:xfrm>
            <a:off x="647700" y="169394"/>
            <a:ext cx="10583517" cy="83099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9A5315"/>
                </a:solidFill>
                <a:effectLst/>
                <a:uLnTx/>
                <a:uFillTx/>
                <a:latin typeface="Segoe Print"/>
                <a:ea typeface="+mn-ea"/>
                <a:cs typeface="+mn-cs"/>
              </a:rPr>
              <a:t>CONSAPEVOLEZZA DI SÉ</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srgbClr val="9A5315"/>
                </a:solidFill>
                <a:latin typeface="Segoe Print"/>
                <a:ea typeface="Microsoft JhengHei UI Light" panose="020B0304030504040204" pitchFamily="34" charset="-120"/>
              </a:rPr>
              <a:t>Alcune</a:t>
            </a:r>
            <a:r>
              <a:rPr kumimoji="0" lang="it-IT" sz="2400" b="0" i="0" u="none" strike="noStrike" kern="1200" cap="none" spc="0" normalizeH="0" baseline="0" noProof="0" dirty="0">
                <a:ln>
                  <a:noFill/>
                </a:ln>
                <a:solidFill>
                  <a:srgbClr val="9A5315"/>
                </a:solidFill>
                <a:effectLst/>
                <a:uLnTx/>
                <a:uFillTx/>
                <a:latin typeface="Segoe Print"/>
                <a:ea typeface="Microsoft JhengHei UI Light" panose="020B0304030504040204" pitchFamily="34" charset="-120"/>
                <a:cs typeface="+mn-cs"/>
              </a:rPr>
              <a:t> chiavi di lettura sul come funzioniamo?</a:t>
            </a:r>
          </a:p>
        </p:txBody>
      </p:sp>
      <p:sp>
        <p:nvSpPr>
          <p:cNvPr id="4" name="Rettangolo 3">
            <a:extLst>
              <a:ext uri="{FF2B5EF4-FFF2-40B4-BE49-F238E27FC236}">
                <a16:creationId xmlns:a16="http://schemas.microsoft.com/office/drawing/2014/main" xmlns="" id="{0A9D8488-DC62-4E38-BDC8-E501D329A59B}"/>
              </a:ext>
            </a:extLst>
          </p:cNvPr>
          <p:cNvSpPr/>
          <p:nvPr/>
        </p:nvSpPr>
        <p:spPr>
          <a:xfrm>
            <a:off x="1464544" y="1323723"/>
            <a:ext cx="943617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9A5315"/>
                </a:solidFill>
                <a:effectLst>
                  <a:outerShdw blurRad="38100" dist="38100" dir="2700000" algn="tl">
                    <a:srgbClr val="000000">
                      <a:alpha val="43137"/>
                    </a:srgbClr>
                  </a:outerShdw>
                </a:effectLst>
                <a:latin typeface="Microsoft JhengHei UI Light" panose="020B0304030504040204" pitchFamily="34" charset="-120"/>
                <a:ea typeface="Microsoft JhengHei UI Light" panose="020B0304030504040204" pitchFamily="34" charset="-120"/>
              </a:rPr>
              <a:t>LA PROSPETTIVA DELL’OSSERVATORE</a:t>
            </a:r>
            <a:endParaRPr kumimoji="0" lang="it-IT"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Microsoft JhengHei UI Light" panose="020B0304030504040204" pitchFamily="34" charset="-120"/>
              <a:ea typeface="Microsoft JhengHei UI Light" panose="020B0304030504040204" pitchFamily="34" charset="-120"/>
              <a:cs typeface="+mn-cs"/>
            </a:endParaRPr>
          </a:p>
        </p:txBody>
      </p:sp>
      <p:sp>
        <p:nvSpPr>
          <p:cNvPr id="5" name="CasellaDiTesto 4">
            <a:extLst>
              <a:ext uri="{FF2B5EF4-FFF2-40B4-BE49-F238E27FC236}">
                <a16:creationId xmlns:a16="http://schemas.microsoft.com/office/drawing/2014/main" xmlns="" id="{578D4703-A41D-4F55-896A-83E79D4BCD77}"/>
              </a:ext>
            </a:extLst>
          </p:cNvPr>
          <p:cNvSpPr txBox="1"/>
          <p:nvPr/>
        </p:nvSpPr>
        <p:spPr>
          <a:xfrm>
            <a:off x="647700" y="2281866"/>
            <a:ext cx="11133622" cy="3785652"/>
          </a:xfrm>
          <a:prstGeom prst="rect">
            <a:avLst/>
          </a:prstGeom>
          <a:noFill/>
        </p:spPr>
        <p:txBody>
          <a:bodyPr wrap="square" rtlCol="0">
            <a:spAutoFit/>
          </a:bodyPr>
          <a:lstStyle/>
          <a:p>
            <a:pPr algn="ctr"/>
            <a:r>
              <a:rPr lang="it-IT" sz="2400" dirty="0">
                <a:latin typeface="Candara" panose="020E0502030303020204" pitchFamily="34" charset="0"/>
              </a:rPr>
              <a:t>A noi il compito di accogliere i pensieri così come sono senza identificarci con loro</a:t>
            </a:r>
          </a:p>
          <a:p>
            <a:pPr algn="ctr"/>
            <a:endParaRPr lang="it-IT" sz="2400" dirty="0">
              <a:latin typeface="Candara" panose="020E0502030303020204" pitchFamily="34" charset="0"/>
            </a:endParaRPr>
          </a:p>
          <a:p>
            <a:pPr algn="ctr"/>
            <a:r>
              <a:rPr lang="it-IT" sz="2400" b="1" dirty="0">
                <a:latin typeface="Candara" panose="020E0502030303020204" pitchFamily="34" charset="0"/>
              </a:rPr>
              <a:t>NON SIAMO I NOSTRI PENSIERI</a:t>
            </a:r>
          </a:p>
          <a:p>
            <a:pPr algn="ctr"/>
            <a:r>
              <a:rPr lang="it-IT" sz="2400" b="1" dirty="0">
                <a:latin typeface="Candara" panose="020E0502030303020204" pitchFamily="34" charset="0"/>
              </a:rPr>
              <a:t>NON SIAMO LE NOSTRE EMOZIONI</a:t>
            </a:r>
          </a:p>
          <a:p>
            <a:pPr algn="ctr"/>
            <a:endParaRPr lang="it-IT" sz="2400" b="1" dirty="0">
              <a:latin typeface="Candara" panose="020E0502030303020204" pitchFamily="34" charset="0"/>
            </a:endParaRPr>
          </a:p>
          <a:p>
            <a:pPr algn="ctr"/>
            <a:r>
              <a:rPr lang="it-IT" sz="2400" dirty="0">
                <a:latin typeface="Candara" panose="020E0502030303020204" pitchFamily="34" charset="0"/>
              </a:rPr>
              <a:t>Inoltre alcuni studiosi si sono accorti che quando la mente vaga spesso </a:t>
            </a:r>
          </a:p>
          <a:p>
            <a:pPr algn="ctr"/>
            <a:r>
              <a:rPr lang="it-IT" sz="2400" b="1" dirty="0">
                <a:latin typeface="Candara" panose="020E0502030303020204" pitchFamily="34" charset="0"/>
              </a:rPr>
              <a:t>il nostro umore peggiora</a:t>
            </a:r>
            <a:r>
              <a:rPr lang="it-IT" sz="2400" dirty="0">
                <a:latin typeface="Candara" panose="020E0502030303020204" pitchFamily="34" charset="0"/>
              </a:rPr>
              <a:t>. </a:t>
            </a:r>
          </a:p>
          <a:p>
            <a:pPr algn="ctr"/>
            <a:r>
              <a:rPr lang="it-IT" sz="2400" dirty="0">
                <a:latin typeface="Candara" panose="020E0502030303020204" pitchFamily="34" charset="0"/>
              </a:rPr>
              <a:t>Il pensiero errante infatti è associato all’eccesso di preoccupazioni, al rimuginare, all’ansia. </a:t>
            </a:r>
          </a:p>
          <a:p>
            <a:pPr algn="ctr"/>
            <a:r>
              <a:rPr lang="it-IT" sz="2400" b="1" dirty="0">
                <a:latin typeface="Candara" panose="020E0502030303020204" pitchFamily="34" charset="0"/>
              </a:rPr>
              <a:t>E quando siamo distratti perdiamo gran parte della ricchezza del presente.</a:t>
            </a:r>
          </a:p>
        </p:txBody>
      </p:sp>
      <p:sp>
        <p:nvSpPr>
          <p:cNvPr id="6" name="Segnaposto piè di pagina 2">
            <a:extLst>
              <a:ext uri="{FF2B5EF4-FFF2-40B4-BE49-F238E27FC236}">
                <a16:creationId xmlns:a16="http://schemas.microsoft.com/office/drawing/2014/main" xmlns="" id="{ABE0E2B6-E173-47D5-A733-5AA96FB6DDEB}"/>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Tree>
    <p:extLst>
      <p:ext uri="{BB962C8B-B14F-4D97-AF65-F5344CB8AC3E}">
        <p14:creationId xmlns:p14="http://schemas.microsoft.com/office/powerpoint/2010/main" val="274137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2D376DAC-35FE-4FEE-9150-276B67855AC2}"/>
              </a:ext>
            </a:extLst>
          </p:cNvPr>
          <p:cNvSpPr/>
          <p:nvPr/>
        </p:nvSpPr>
        <p:spPr>
          <a:xfrm>
            <a:off x="647700" y="169394"/>
            <a:ext cx="10583517" cy="83099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9A5315"/>
                </a:solidFill>
                <a:effectLst/>
                <a:uLnTx/>
                <a:uFillTx/>
                <a:latin typeface="Segoe Print"/>
                <a:ea typeface="+mn-ea"/>
                <a:cs typeface="+mn-cs"/>
              </a:rPr>
              <a:t>CONSAPEVOLEZZA DI SÉ</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srgbClr val="9A5315"/>
                </a:solidFill>
                <a:latin typeface="Segoe Print"/>
                <a:ea typeface="Microsoft JhengHei UI Light" panose="020B0304030504040204" pitchFamily="34" charset="-120"/>
              </a:rPr>
              <a:t>Al</a:t>
            </a:r>
            <a:r>
              <a:rPr kumimoji="0" lang="it-IT" sz="2400" b="0" i="0" u="none" strike="noStrike" kern="1200" cap="none" spc="0" normalizeH="0" baseline="0" noProof="0" dirty="0">
                <a:ln>
                  <a:noFill/>
                </a:ln>
                <a:solidFill>
                  <a:srgbClr val="9A5315"/>
                </a:solidFill>
                <a:effectLst/>
                <a:uLnTx/>
                <a:uFillTx/>
                <a:latin typeface="Segoe Print"/>
                <a:ea typeface="Microsoft JhengHei UI Light" panose="020B0304030504040204" pitchFamily="34" charset="-120"/>
                <a:cs typeface="+mn-cs"/>
              </a:rPr>
              <a:t>cune chiavi di lettura sul come funzioniamo?</a:t>
            </a:r>
          </a:p>
        </p:txBody>
      </p:sp>
      <p:sp>
        <p:nvSpPr>
          <p:cNvPr id="4" name="Rettangolo 3">
            <a:extLst>
              <a:ext uri="{FF2B5EF4-FFF2-40B4-BE49-F238E27FC236}">
                <a16:creationId xmlns:a16="http://schemas.microsoft.com/office/drawing/2014/main" xmlns="" id="{0A9D8488-DC62-4E38-BDC8-E501D329A59B}"/>
              </a:ext>
            </a:extLst>
          </p:cNvPr>
          <p:cNvSpPr/>
          <p:nvPr/>
        </p:nvSpPr>
        <p:spPr>
          <a:xfrm>
            <a:off x="4330132" y="2988894"/>
            <a:ext cx="3531736"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9A5315"/>
                </a:solidFill>
                <a:effectLst>
                  <a:outerShdw blurRad="38100" dist="38100" dir="2700000" algn="tl">
                    <a:srgbClr val="000000">
                      <a:alpha val="43137"/>
                    </a:srgbClr>
                  </a:outerShdw>
                </a:effectLst>
                <a:latin typeface="Microsoft JhengHei UI Light" panose="020B0304030504040204" pitchFamily="34" charset="-120"/>
                <a:ea typeface="Microsoft JhengHei UI Light" panose="020B0304030504040204" pitchFamily="34" charset="-120"/>
              </a:rPr>
              <a:t>ESPERIENZA</a:t>
            </a:r>
            <a:r>
              <a:rPr kumimoji="0" lang="it-IT"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Microsoft JhengHei UI Light" panose="020B0304030504040204" pitchFamily="34" charset="-120"/>
                <a:ea typeface="Microsoft JhengHei UI Light" panose="020B0304030504040204" pitchFamily="34" charset="-120"/>
                <a:cs typeface="+mn-cs"/>
              </a:rPr>
              <a:t>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Microsoft JhengHei UI Light" panose="020B0304030504040204" pitchFamily="34" charset="-120"/>
                <a:ea typeface="Microsoft JhengHei UI Light" panose="020B0304030504040204" pitchFamily="34" charset="-120"/>
                <a:cs typeface="+mn-cs"/>
              </a:rPr>
              <a:t>Focalizzazione</a:t>
            </a:r>
          </a:p>
        </p:txBody>
      </p:sp>
      <p:sp>
        <p:nvSpPr>
          <p:cNvPr id="5" name="Segnaposto piè di pagina 2">
            <a:extLst>
              <a:ext uri="{FF2B5EF4-FFF2-40B4-BE49-F238E27FC236}">
                <a16:creationId xmlns:a16="http://schemas.microsoft.com/office/drawing/2014/main" xmlns="" id="{85C7C43D-065E-4268-8EA5-2F8A2BAEA40E}"/>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Tree>
    <p:extLst>
      <p:ext uri="{BB962C8B-B14F-4D97-AF65-F5344CB8AC3E}">
        <p14:creationId xmlns:p14="http://schemas.microsoft.com/office/powerpoint/2010/main" val="247126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2D376DAC-35FE-4FEE-9150-276B67855AC2}"/>
              </a:ext>
            </a:extLst>
          </p:cNvPr>
          <p:cNvSpPr/>
          <p:nvPr/>
        </p:nvSpPr>
        <p:spPr>
          <a:xfrm>
            <a:off x="647700" y="169394"/>
            <a:ext cx="10583517" cy="83099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9A5315"/>
                </a:solidFill>
                <a:effectLst/>
                <a:uLnTx/>
                <a:uFillTx/>
                <a:latin typeface="Segoe Print"/>
                <a:ea typeface="+mn-ea"/>
                <a:cs typeface="+mn-cs"/>
              </a:rPr>
              <a:t>CONSAPEVOLEZZA DI SÉ</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srgbClr val="9A5315"/>
                </a:solidFill>
                <a:latin typeface="Segoe Print"/>
                <a:ea typeface="Microsoft JhengHei UI Light" panose="020B0304030504040204" pitchFamily="34" charset="-120"/>
              </a:rPr>
              <a:t>Alcune</a:t>
            </a:r>
            <a:r>
              <a:rPr kumimoji="0" lang="it-IT" sz="2400" b="0" i="0" u="none" strike="noStrike" kern="1200" cap="none" spc="0" normalizeH="0" baseline="0" noProof="0" dirty="0">
                <a:ln>
                  <a:noFill/>
                </a:ln>
                <a:solidFill>
                  <a:srgbClr val="9A5315"/>
                </a:solidFill>
                <a:effectLst/>
                <a:uLnTx/>
                <a:uFillTx/>
                <a:latin typeface="Segoe Print"/>
                <a:ea typeface="Microsoft JhengHei UI Light" panose="020B0304030504040204" pitchFamily="34" charset="-120"/>
                <a:cs typeface="+mn-cs"/>
              </a:rPr>
              <a:t> chiavi di lettura sul come funzioniamo?</a:t>
            </a:r>
          </a:p>
        </p:txBody>
      </p:sp>
      <p:sp>
        <p:nvSpPr>
          <p:cNvPr id="4" name="Rettangolo 3">
            <a:extLst>
              <a:ext uri="{FF2B5EF4-FFF2-40B4-BE49-F238E27FC236}">
                <a16:creationId xmlns:a16="http://schemas.microsoft.com/office/drawing/2014/main" xmlns="" id="{0A9D8488-DC62-4E38-BDC8-E501D329A59B}"/>
              </a:ext>
            </a:extLst>
          </p:cNvPr>
          <p:cNvSpPr/>
          <p:nvPr/>
        </p:nvSpPr>
        <p:spPr>
          <a:xfrm>
            <a:off x="1957081" y="1323723"/>
            <a:ext cx="8451096"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Microsoft JhengHei UI Light" panose="020B0304030504040204" pitchFamily="34" charset="-120"/>
                <a:ea typeface="Microsoft JhengHei UI Light" panose="020B0304030504040204" pitchFamily="34" charset="-120"/>
                <a:cs typeface="+mn-cs"/>
              </a:rPr>
              <a:t>VIVERE COL PILOTA AUTOMATICO </a:t>
            </a:r>
          </a:p>
        </p:txBody>
      </p:sp>
      <p:sp>
        <p:nvSpPr>
          <p:cNvPr id="5" name="CasellaDiTesto 4">
            <a:extLst>
              <a:ext uri="{FF2B5EF4-FFF2-40B4-BE49-F238E27FC236}">
                <a16:creationId xmlns:a16="http://schemas.microsoft.com/office/drawing/2014/main" xmlns="" id="{578D4703-A41D-4F55-896A-83E79D4BCD77}"/>
              </a:ext>
            </a:extLst>
          </p:cNvPr>
          <p:cNvSpPr txBox="1"/>
          <p:nvPr/>
        </p:nvSpPr>
        <p:spPr>
          <a:xfrm>
            <a:off x="529189" y="2119306"/>
            <a:ext cx="11133622" cy="3908762"/>
          </a:xfrm>
          <a:prstGeom prst="rect">
            <a:avLst/>
          </a:prstGeom>
          <a:noFill/>
        </p:spPr>
        <p:txBody>
          <a:bodyPr wrap="square" rtlCol="0">
            <a:spAutoFit/>
          </a:bodyPr>
          <a:lstStyle/>
          <a:p>
            <a:pPr algn="ctr"/>
            <a:r>
              <a:rPr lang="it-IT" sz="2800" b="1" dirty="0">
                <a:latin typeface="Candara" panose="020E0502030303020204" pitchFamily="34" charset="0"/>
              </a:rPr>
              <a:t>LA VITA È molto semplicemente ciò che ci accade, </a:t>
            </a:r>
          </a:p>
          <a:p>
            <a:pPr algn="ctr"/>
            <a:r>
              <a:rPr lang="it-IT" sz="2800" b="1" dirty="0">
                <a:latin typeface="Candara" panose="020E0502030303020204" pitchFamily="34" charset="0"/>
              </a:rPr>
              <a:t>momento per momento, un istante dopo l’altro.</a:t>
            </a:r>
          </a:p>
          <a:p>
            <a:pPr algn="ctr"/>
            <a:endParaRPr lang="it-IT" sz="2400" b="1" dirty="0">
              <a:latin typeface="Candara" panose="020E0502030303020204" pitchFamily="34" charset="0"/>
            </a:endParaRPr>
          </a:p>
          <a:p>
            <a:pPr algn="ctr"/>
            <a:r>
              <a:rPr lang="it-IT" sz="2400" dirty="0">
                <a:latin typeface="Candara" panose="020E0502030303020204" pitchFamily="34" charset="0"/>
              </a:rPr>
              <a:t>Ma una parte di tutto questo la perdiamo perché stiamo pensando ad altro.</a:t>
            </a:r>
          </a:p>
          <a:p>
            <a:pPr algn="ctr"/>
            <a:endParaRPr lang="it-IT" sz="2400" dirty="0">
              <a:latin typeface="Candara" panose="020E0502030303020204" pitchFamily="34" charset="0"/>
            </a:endParaRPr>
          </a:p>
          <a:p>
            <a:pPr algn="ctr"/>
            <a:r>
              <a:rPr lang="it-IT" sz="2400" dirty="0">
                <a:latin typeface="Candara" panose="020E0502030303020204" pitchFamily="34" charset="0"/>
              </a:rPr>
              <a:t>Abbiamo ricordi, sensazioni, associazioni di idee (IL PASSATO) che ci fanno riconoscere certe situazione </a:t>
            </a:r>
          </a:p>
          <a:p>
            <a:pPr algn="ctr"/>
            <a:r>
              <a:rPr lang="it-IT" sz="2400" dirty="0">
                <a:latin typeface="Candara" panose="020E0502030303020204" pitchFamily="34" charset="0"/>
              </a:rPr>
              <a:t>davanti alla quale abbiamo sempre la stessa reazione, </a:t>
            </a:r>
          </a:p>
          <a:p>
            <a:pPr algn="ctr"/>
            <a:r>
              <a:rPr lang="it-IT" sz="2400" b="1" dirty="0">
                <a:latin typeface="Candara" panose="020E0502030303020204" pitchFamily="34" charset="0"/>
              </a:rPr>
              <a:t>senza accorgerci che oggi non è mai esattamente identico a ieri </a:t>
            </a:r>
          </a:p>
          <a:p>
            <a:pPr algn="ctr"/>
            <a:endParaRPr lang="it-IT" sz="2400" dirty="0">
              <a:latin typeface="Candara" panose="020E0502030303020204" pitchFamily="34" charset="0"/>
            </a:endParaRPr>
          </a:p>
        </p:txBody>
      </p:sp>
      <p:sp>
        <p:nvSpPr>
          <p:cNvPr id="6" name="Segnaposto piè di pagina 2">
            <a:extLst>
              <a:ext uri="{FF2B5EF4-FFF2-40B4-BE49-F238E27FC236}">
                <a16:creationId xmlns:a16="http://schemas.microsoft.com/office/drawing/2014/main" xmlns="" id="{ABE0E2B6-E173-47D5-A733-5AA96FB6DDEB}"/>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Tree>
    <p:extLst>
      <p:ext uri="{BB962C8B-B14F-4D97-AF65-F5344CB8AC3E}">
        <p14:creationId xmlns:p14="http://schemas.microsoft.com/office/powerpoint/2010/main" val="335986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2D376DAC-35FE-4FEE-9150-276B67855AC2}"/>
              </a:ext>
            </a:extLst>
          </p:cNvPr>
          <p:cNvSpPr/>
          <p:nvPr/>
        </p:nvSpPr>
        <p:spPr>
          <a:xfrm>
            <a:off x="647700" y="169394"/>
            <a:ext cx="10583517" cy="83099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9A5315"/>
                </a:solidFill>
                <a:effectLst/>
                <a:uLnTx/>
                <a:uFillTx/>
                <a:latin typeface="Segoe Print"/>
                <a:ea typeface="+mn-ea"/>
                <a:cs typeface="+mn-cs"/>
              </a:rPr>
              <a:t>CONSAPEVOLEZZA DI SÉ</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srgbClr val="9A5315"/>
                </a:solidFill>
                <a:latin typeface="Segoe Print"/>
                <a:ea typeface="Microsoft JhengHei UI Light" panose="020B0304030504040204" pitchFamily="34" charset="-120"/>
              </a:rPr>
              <a:t>Alcune</a:t>
            </a:r>
            <a:r>
              <a:rPr kumimoji="0" lang="it-IT" sz="2400" b="0" i="0" u="none" strike="noStrike" kern="1200" cap="none" spc="0" normalizeH="0" baseline="0" noProof="0" dirty="0">
                <a:ln>
                  <a:noFill/>
                </a:ln>
                <a:solidFill>
                  <a:srgbClr val="9A5315"/>
                </a:solidFill>
                <a:effectLst/>
                <a:uLnTx/>
                <a:uFillTx/>
                <a:latin typeface="Segoe Print"/>
                <a:ea typeface="Microsoft JhengHei UI Light" panose="020B0304030504040204" pitchFamily="34" charset="-120"/>
                <a:cs typeface="+mn-cs"/>
              </a:rPr>
              <a:t> chiavi di lettura sul come funzioniamo?</a:t>
            </a:r>
          </a:p>
        </p:txBody>
      </p:sp>
      <p:sp>
        <p:nvSpPr>
          <p:cNvPr id="4" name="Rettangolo 3">
            <a:extLst>
              <a:ext uri="{FF2B5EF4-FFF2-40B4-BE49-F238E27FC236}">
                <a16:creationId xmlns:a16="http://schemas.microsoft.com/office/drawing/2014/main" xmlns="" id="{0A9D8488-DC62-4E38-BDC8-E501D329A59B}"/>
              </a:ext>
            </a:extLst>
          </p:cNvPr>
          <p:cNvSpPr/>
          <p:nvPr/>
        </p:nvSpPr>
        <p:spPr>
          <a:xfrm>
            <a:off x="3389201" y="1323723"/>
            <a:ext cx="558685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9A5315"/>
                </a:solidFill>
                <a:effectLst>
                  <a:outerShdw blurRad="38100" dist="38100" dir="2700000" algn="tl">
                    <a:srgbClr val="000000">
                      <a:alpha val="43137"/>
                    </a:srgbClr>
                  </a:outerShdw>
                </a:effectLst>
                <a:latin typeface="Microsoft JhengHei UI Light" panose="020B0304030504040204" pitchFamily="34" charset="-120"/>
                <a:ea typeface="Microsoft JhengHei UI Light" panose="020B0304030504040204" pitchFamily="34" charset="-120"/>
              </a:rPr>
              <a:t>E IL NOSTRO CORPO?</a:t>
            </a:r>
            <a:r>
              <a:rPr kumimoji="0" lang="it-IT"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Microsoft JhengHei UI Light" panose="020B0304030504040204" pitchFamily="34" charset="-120"/>
                <a:ea typeface="Microsoft JhengHei UI Light" panose="020B0304030504040204" pitchFamily="34" charset="-120"/>
                <a:cs typeface="+mn-cs"/>
              </a:rPr>
              <a:t> </a:t>
            </a:r>
          </a:p>
        </p:txBody>
      </p:sp>
      <p:sp>
        <p:nvSpPr>
          <p:cNvPr id="5" name="CasellaDiTesto 4">
            <a:extLst>
              <a:ext uri="{FF2B5EF4-FFF2-40B4-BE49-F238E27FC236}">
                <a16:creationId xmlns:a16="http://schemas.microsoft.com/office/drawing/2014/main" xmlns="" id="{578D4703-A41D-4F55-896A-83E79D4BCD77}"/>
              </a:ext>
            </a:extLst>
          </p:cNvPr>
          <p:cNvSpPr txBox="1"/>
          <p:nvPr/>
        </p:nvSpPr>
        <p:spPr>
          <a:xfrm>
            <a:off x="529189" y="2119306"/>
            <a:ext cx="11133622" cy="4078039"/>
          </a:xfrm>
          <a:prstGeom prst="rect">
            <a:avLst/>
          </a:prstGeom>
          <a:noFill/>
        </p:spPr>
        <p:txBody>
          <a:bodyPr wrap="square" rtlCol="0">
            <a:spAutoFit/>
          </a:bodyPr>
          <a:lstStyle/>
          <a:p>
            <a:pPr algn="ctr"/>
            <a:r>
              <a:rPr lang="it-IT" sz="2400" b="1" dirty="0">
                <a:latin typeface="Candara" panose="020E0502030303020204" pitchFamily="34" charset="0"/>
              </a:rPr>
              <a:t>Sono CREDENZE, CONVINZIONI che solo con la CONSAPEVOLEZZA potremo metterle IN DISCUSSIONE</a:t>
            </a:r>
          </a:p>
          <a:p>
            <a:pPr algn="ctr"/>
            <a:r>
              <a:rPr lang="it-IT" sz="2400" b="1" dirty="0">
                <a:latin typeface="Candara" panose="020E0502030303020204" pitchFamily="34" charset="0"/>
              </a:rPr>
              <a:t>per viverci il momento presente così com’è</a:t>
            </a:r>
          </a:p>
          <a:p>
            <a:pPr algn="ctr"/>
            <a:endParaRPr lang="it-IT" sz="2400" b="1" dirty="0">
              <a:latin typeface="Candara" panose="020E0502030303020204" pitchFamily="34" charset="0"/>
            </a:endParaRPr>
          </a:p>
          <a:p>
            <a:pPr algn="ctr"/>
            <a:endParaRPr lang="it-IT" sz="1100" dirty="0">
              <a:latin typeface="Candara" panose="020E0502030303020204" pitchFamily="34" charset="0"/>
            </a:endParaRPr>
          </a:p>
          <a:p>
            <a:pPr algn="ctr"/>
            <a:r>
              <a:rPr lang="it-IT" sz="2800" dirty="0">
                <a:latin typeface="Candara" panose="020E0502030303020204" pitchFamily="34" charset="0"/>
              </a:rPr>
              <a:t>Questo continuo allontanarci dal momento presente </a:t>
            </a:r>
          </a:p>
          <a:p>
            <a:pPr algn="ctr"/>
            <a:r>
              <a:rPr lang="it-IT" sz="2800" b="1" dirty="0">
                <a:latin typeface="Candara" panose="020E0502030303020204" pitchFamily="34" charset="0"/>
              </a:rPr>
              <a:t>compromette anche il rapporto con il nostro stesso corpo.</a:t>
            </a:r>
            <a:r>
              <a:rPr lang="it-IT" sz="2800" dirty="0">
                <a:latin typeface="Candara" panose="020E0502030303020204" pitchFamily="34" charset="0"/>
              </a:rPr>
              <a:t> </a:t>
            </a:r>
          </a:p>
          <a:p>
            <a:pPr algn="ctr"/>
            <a:endParaRPr lang="it-IT" sz="2400" dirty="0">
              <a:latin typeface="Candara" panose="020E0502030303020204" pitchFamily="34" charset="0"/>
            </a:endParaRPr>
          </a:p>
          <a:p>
            <a:pPr algn="ctr"/>
            <a:r>
              <a:rPr lang="it-IT" sz="2400" dirty="0">
                <a:latin typeface="Candara" panose="020E0502030303020204" pitchFamily="34" charset="0"/>
              </a:rPr>
              <a:t>Quando stiamo troppo sintonizzati su un livello mentale che tende portarci lontano perdiamo la sintonia con il corpo. Non lo sentiamo più.</a:t>
            </a:r>
          </a:p>
          <a:p>
            <a:pPr algn="ctr"/>
            <a:endParaRPr lang="it-IT" sz="2400" dirty="0">
              <a:latin typeface="Candara" panose="020E0502030303020204" pitchFamily="34" charset="0"/>
            </a:endParaRPr>
          </a:p>
        </p:txBody>
      </p:sp>
      <p:sp>
        <p:nvSpPr>
          <p:cNvPr id="6" name="Segnaposto piè di pagina 2">
            <a:extLst>
              <a:ext uri="{FF2B5EF4-FFF2-40B4-BE49-F238E27FC236}">
                <a16:creationId xmlns:a16="http://schemas.microsoft.com/office/drawing/2014/main" xmlns="" id="{ABE0E2B6-E173-47D5-A733-5AA96FB6DDEB}"/>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Tree>
    <p:extLst>
      <p:ext uri="{BB962C8B-B14F-4D97-AF65-F5344CB8AC3E}">
        <p14:creationId xmlns:p14="http://schemas.microsoft.com/office/powerpoint/2010/main" val="163740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2D376DAC-35FE-4FEE-9150-276B67855AC2}"/>
              </a:ext>
            </a:extLst>
          </p:cNvPr>
          <p:cNvSpPr/>
          <p:nvPr/>
        </p:nvSpPr>
        <p:spPr>
          <a:xfrm>
            <a:off x="647700" y="169394"/>
            <a:ext cx="10583517" cy="83099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9A5315"/>
                </a:solidFill>
                <a:effectLst/>
                <a:uLnTx/>
                <a:uFillTx/>
                <a:latin typeface="Segoe Print"/>
                <a:ea typeface="+mn-ea"/>
                <a:cs typeface="+mn-cs"/>
              </a:rPr>
              <a:t>CONSAPEVOLEZZA DI SÉ</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srgbClr val="9A5315"/>
                </a:solidFill>
                <a:latin typeface="Segoe Print"/>
                <a:ea typeface="Microsoft JhengHei UI Light" panose="020B0304030504040204" pitchFamily="34" charset="-120"/>
              </a:rPr>
              <a:t>Al</a:t>
            </a:r>
            <a:r>
              <a:rPr kumimoji="0" lang="it-IT" sz="2400" b="0" i="0" u="none" strike="noStrike" kern="1200" cap="none" spc="0" normalizeH="0" baseline="0" noProof="0" dirty="0">
                <a:ln>
                  <a:noFill/>
                </a:ln>
                <a:solidFill>
                  <a:srgbClr val="9A5315"/>
                </a:solidFill>
                <a:effectLst/>
                <a:uLnTx/>
                <a:uFillTx/>
                <a:latin typeface="Segoe Print"/>
                <a:ea typeface="Microsoft JhengHei UI Light" panose="020B0304030504040204" pitchFamily="34" charset="-120"/>
                <a:cs typeface="+mn-cs"/>
              </a:rPr>
              <a:t>cune chiavi di lettura sul come funzioniamo?</a:t>
            </a:r>
          </a:p>
        </p:txBody>
      </p:sp>
      <p:sp>
        <p:nvSpPr>
          <p:cNvPr id="4" name="Rettangolo 3">
            <a:extLst>
              <a:ext uri="{FF2B5EF4-FFF2-40B4-BE49-F238E27FC236}">
                <a16:creationId xmlns:a16="http://schemas.microsoft.com/office/drawing/2014/main" xmlns="" id="{0A9D8488-DC62-4E38-BDC8-E501D329A59B}"/>
              </a:ext>
            </a:extLst>
          </p:cNvPr>
          <p:cNvSpPr/>
          <p:nvPr/>
        </p:nvSpPr>
        <p:spPr>
          <a:xfrm>
            <a:off x="3149555" y="2988894"/>
            <a:ext cx="5892895"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9A5315"/>
                </a:solidFill>
                <a:effectLst>
                  <a:outerShdw blurRad="38100" dist="38100" dir="2700000" algn="tl">
                    <a:srgbClr val="000000">
                      <a:alpha val="43137"/>
                    </a:srgbClr>
                  </a:outerShdw>
                </a:effectLst>
                <a:latin typeface="Microsoft JhengHei UI Light" panose="020B0304030504040204" pitchFamily="34" charset="-120"/>
                <a:ea typeface="Microsoft JhengHei UI Light" panose="020B0304030504040204" pitchFamily="34" charset="-120"/>
              </a:rPr>
              <a:t>ESPERIENZA</a:t>
            </a:r>
            <a:r>
              <a:rPr kumimoji="0" lang="it-IT"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Microsoft JhengHei UI Light" panose="020B0304030504040204" pitchFamily="34" charset="-120"/>
                <a:ea typeface="Microsoft JhengHei UI Light" panose="020B0304030504040204" pitchFamily="34" charset="-120"/>
                <a:cs typeface="+mn-cs"/>
              </a:rPr>
              <a:t> 3</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9A5315"/>
                </a:solidFill>
                <a:effectLst>
                  <a:outerShdw blurRad="38100" dist="38100" dir="2700000" algn="tl">
                    <a:srgbClr val="000000">
                      <a:alpha val="43137"/>
                    </a:srgbClr>
                  </a:outerShdw>
                </a:effectLst>
                <a:latin typeface="Microsoft JhengHei UI Light" panose="020B0304030504040204" pitchFamily="34" charset="-120"/>
                <a:ea typeface="Microsoft JhengHei UI Light" panose="020B0304030504040204" pitchFamily="34" charset="-120"/>
              </a:rPr>
              <a:t>Camminata consapevole</a:t>
            </a:r>
            <a:endParaRPr kumimoji="0" lang="it-IT"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Microsoft JhengHei UI Light" panose="020B0304030504040204" pitchFamily="34" charset="-120"/>
              <a:ea typeface="Microsoft JhengHei UI Light" panose="020B0304030504040204" pitchFamily="34" charset="-120"/>
              <a:cs typeface="+mn-cs"/>
            </a:endParaRPr>
          </a:p>
        </p:txBody>
      </p:sp>
      <p:sp>
        <p:nvSpPr>
          <p:cNvPr id="5" name="Segnaposto piè di pagina 2">
            <a:extLst>
              <a:ext uri="{FF2B5EF4-FFF2-40B4-BE49-F238E27FC236}">
                <a16:creationId xmlns:a16="http://schemas.microsoft.com/office/drawing/2014/main" xmlns="" id="{85C7C43D-065E-4268-8EA5-2F8A2BAEA40E}"/>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Tree>
    <p:extLst>
      <p:ext uri="{BB962C8B-B14F-4D97-AF65-F5344CB8AC3E}">
        <p14:creationId xmlns:p14="http://schemas.microsoft.com/office/powerpoint/2010/main" val="36880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2D376DAC-35FE-4FEE-9150-276B67855AC2}"/>
              </a:ext>
            </a:extLst>
          </p:cNvPr>
          <p:cNvSpPr/>
          <p:nvPr/>
        </p:nvSpPr>
        <p:spPr>
          <a:xfrm>
            <a:off x="647700" y="169394"/>
            <a:ext cx="10583517" cy="83099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9A5315"/>
                </a:solidFill>
                <a:effectLst/>
                <a:uLnTx/>
                <a:uFillTx/>
                <a:latin typeface="Segoe Print"/>
                <a:ea typeface="+mn-ea"/>
                <a:cs typeface="+mn-cs"/>
              </a:rPr>
              <a:t>CONSAPEVOLEZZA DI SÉ</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srgbClr val="9A5315"/>
                </a:solidFill>
                <a:latin typeface="Segoe Print"/>
                <a:ea typeface="Microsoft JhengHei UI Light" panose="020B0304030504040204" pitchFamily="34" charset="-120"/>
              </a:rPr>
              <a:t>Alcune</a:t>
            </a:r>
            <a:r>
              <a:rPr kumimoji="0" lang="it-IT" sz="2400" b="0" i="0" u="none" strike="noStrike" kern="1200" cap="none" spc="0" normalizeH="0" baseline="0" noProof="0" dirty="0">
                <a:ln>
                  <a:noFill/>
                </a:ln>
                <a:solidFill>
                  <a:srgbClr val="9A5315"/>
                </a:solidFill>
                <a:effectLst/>
                <a:uLnTx/>
                <a:uFillTx/>
                <a:latin typeface="Segoe Print"/>
                <a:ea typeface="Microsoft JhengHei UI Light" panose="020B0304030504040204" pitchFamily="34" charset="-120"/>
                <a:cs typeface="+mn-cs"/>
              </a:rPr>
              <a:t> chiavi di lettura sul come funzioniamo?</a:t>
            </a:r>
          </a:p>
        </p:txBody>
      </p:sp>
      <p:sp>
        <p:nvSpPr>
          <p:cNvPr id="5" name="CasellaDiTesto 4">
            <a:extLst>
              <a:ext uri="{FF2B5EF4-FFF2-40B4-BE49-F238E27FC236}">
                <a16:creationId xmlns:a16="http://schemas.microsoft.com/office/drawing/2014/main" xmlns="" id="{578D4703-A41D-4F55-896A-83E79D4BCD77}"/>
              </a:ext>
            </a:extLst>
          </p:cNvPr>
          <p:cNvSpPr txBox="1"/>
          <p:nvPr/>
        </p:nvSpPr>
        <p:spPr>
          <a:xfrm>
            <a:off x="529189" y="1514638"/>
            <a:ext cx="11133622" cy="4755148"/>
          </a:xfrm>
          <a:prstGeom prst="rect">
            <a:avLst/>
          </a:prstGeom>
          <a:noFill/>
        </p:spPr>
        <p:txBody>
          <a:bodyPr wrap="square" rtlCol="0">
            <a:spAutoFit/>
          </a:bodyPr>
          <a:lstStyle/>
          <a:p>
            <a:pPr algn="ctr"/>
            <a:r>
              <a:rPr lang="it-IT" sz="2800" b="1" dirty="0">
                <a:latin typeface="Candara" panose="020E0502030303020204" pitchFamily="34" charset="0"/>
              </a:rPr>
              <a:t>IL NOSTRO CORPO CI PARLA CONTINUAMENTE</a:t>
            </a:r>
          </a:p>
          <a:p>
            <a:pPr algn="ctr"/>
            <a:endParaRPr lang="it-IT" sz="1100" dirty="0">
              <a:latin typeface="Candara" panose="020E0502030303020204" pitchFamily="34" charset="0"/>
            </a:endParaRPr>
          </a:p>
          <a:p>
            <a:pPr algn="ctr"/>
            <a:r>
              <a:rPr lang="it-IT" sz="2400" dirty="0">
                <a:latin typeface="Candara" panose="020E0502030303020204" pitchFamily="34" charset="0"/>
              </a:rPr>
              <a:t>ha provato a dirci di cosa aveva bisogno, ma abbiamo perso la capacità di ascoltarlo fino al momento in cui qualcosa comincia a farci male</a:t>
            </a:r>
          </a:p>
          <a:p>
            <a:pPr algn="ctr"/>
            <a:r>
              <a:rPr lang="it-IT" sz="2400" dirty="0">
                <a:latin typeface="Candara" panose="020E0502030303020204" pitchFamily="34" charset="0"/>
              </a:rPr>
              <a:t>Solo allora, forse, lo ascoltiamo</a:t>
            </a:r>
          </a:p>
          <a:p>
            <a:pPr algn="ctr"/>
            <a:endParaRPr lang="it-IT" sz="2400" dirty="0">
              <a:latin typeface="Candara" panose="020E0502030303020204" pitchFamily="34" charset="0"/>
            </a:endParaRPr>
          </a:p>
          <a:p>
            <a:pPr algn="ctr"/>
            <a:r>
              <a:rPr lang="it-IT" sz="2400" dirty="0">
                <a:latin typeface="Candara" panose="020E0502030303020204" pitchFamily="34" charset="0"/>
              </a:rPr>
              <a:t>AD ESEMPIO…ADESSO </a:t>
            </a:r>
          </a:p>
          <a:p>
            <a:pPr algn="ctr"/>
            <a:r>
              <a:rPr lang="it-IT" sz="2400" dirty="0">
                <a:latin typeface="Candara" panose="020E0502030303020204" pitchFamily="34" charset="0"/>
              </a:rPr>
              <a:t>Il mio collo è teso? Le spalle? </a:t>
            </a:r>
          </a:p>
          <a:p>
            <a:pPr algn="ctr"/>
            <a:r>
              <a:rPr lang="it-IT" sz="2400" dirty="0">
                <a:latin typeface="Candara" panose="020E0502030303020204" pitchFamily="34" charset="0"/>
              </a:rPr>
              <a:t>Stiamo respirando liberamente? La pancia è rilassata o contratta?</a:t>
            </a:r>
          </a:p>
          <a:p>
            <a:pPr algn="ctr"/>
            <a:r>
              <a:rPr lang="it-IT" sz="2400" dirty="0">
                <a:latin typeface="Candara" panose="020E0502030303020204" pitchFamily="34" charset="0"/>
              </a:rPr>
              <a:t> </a:t>
            </a:r>
          </a:p>
          <a:p>
            <a:pPr algn="ctr"/>
            <a:r>
              <a:rPr lang="it-IT" sz="2400" dirty="0">
                <a:latin typeface="Candara" panose="020E0502030303020204" pitchFamily="34" charset="0"/>
              </a:rPr>
              <a:t>Non lo sappiamo, non ci facciamo molto caso </a:t>
            </a:r>
          </a:p>
          <a:p>
            <a:pPr algn="ctr"/>
            <a:r>
              <a:rPr lang="it-IT" sz="2400" dirty="0">
                <a:latin typeface="Candara" panose="020E0502030303020204" pitchFamily="34" charset="0"/>
              </a:rPr>
              <a:t>perché </a:t>
            </a:r>
          </a:p>
          <a:p>
            <a:pPr algn="ctr"/>
            <a:r>
              <a:rPr lang="it-IT" sz="2400" b="1" dirty="0">
                <a:latin typeface="Candara" panose="020E0502030303020204" pitchFamily="34" charset="0"/>
              </a:rPr>
              <a:t>i pensieri fanno sempre troppo rumore nella nostra testa</a:t>
            </a:r>
          </a:p>
        </p:txBody>
      </p:sp>
      <p:sp>
        <p:nvSpPr>
          <p:cNvPr id="6" name="Segnaposto piè di pagina 2">
            <a:extLst>
              <a:ext uri="{FF2B5EF4-FFF2-40B4-BE49-F238E27FC236}">
                <a16:creationId xmlns:a16="http://schemas.microsoft.com/office/drawing/2014/main" xmlns="" id="{ABE0E2B6-E173-47D5-A733-5AA96FB6DDEB}"/>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Tree>
    <p:extLst>
      <p:ext uri="{BB962C8B-B14F-4D97-AF65-F5344CB8AC3E}">
        <p14:creationId xmlns:p14="http://schemas.microsoft.com/office/powerpoint/2010/main" val="165680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2D376DAC-35FE-4FEE-9150-276B67855AC2}"/>
              </a:ext>
            </a:extLst>
          </p:cNvPr>
          <p:cNvSpPr/>
          <p:nvPr/>
        </p:nvSpPr>
        <p:spPr>
          <a:xfrm>
            <a:off x="647700" y="169394"/>
            <a:ext cx="10583517" cy="83099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9A5315"/>
                </a:solidFill>
                <a:effectLst/>
                <a:uLnTx/>
                <a:uFillTx/>
                <a:latin typeface="Segoe Print"/>
                <a:ea typeface="+mn-ea"/>
                <a:cs typeface="+mn-cs"/>
              </a:rPr>
              <a:t>CONSAPEVOLEZZA DI SÉ</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srgbClr val="9A5315"/>
                </a:solidFill>
                <a:latin typeface="Segoe Print"/>
                <a:ea typeface="Microsoft JhengHei UI Light" panose="020B0304030504040204" pitchFamily="34" charset="-120"/>
              </a:rPr>
              <a:t>Al</a:t>
            </a:r>
            <a:r>
              <a:rPr kumimoji="0" lang="it-IT" sz="2400" b="0" i="0" u="none" strike="noStrike" kern="1200" cap="none" spc="0" normalizeH="0" baseline="0" noProof="0" dirty="0">
                <a:ln>
                  <a:noFill/>
                </a:ln>
                <a:solidFill>
                  <a:srgbClr val="9A5315"/>
                </a:solidFill>
                <a:effectLst/>
                <a:uLnTx/>
                <a:uFillTx/>
                <a:latin typeface="Segoe Print"/>
                <a:ea typeface="Microsoft JhengHei UI Light" panose="020B0304030504040204" pitchFamily="34" charset="-120"/>
                <a:cs typeface="+mn-cs"/>
              </a:rPr>
              <a:t>cune chiavi di lettura sul come funzioniamo?</a:t>
            </a:r>
          </a:p>
        </p:txBody>
      </p:sp>
      <p:sp>
        <p:nvSpPr>
          <p:cNvPr id="4" name="Rettangolo 3">
            <a:extLst>
              <a:ext uri="{FF2B5EF4-FFF2-40B4-BE49-F238E27FC236}">
                <a16:creationId xmlns:a16="http://schemas.microsoft.com/office/drawing/2014/main" xmlns="" id="{0A9D8488-DC62-4E38-BDC8-E501D329A59B}"/>
              </a:ext>
            </a:extLst>
          </p:cNvPr>
          <p:cNvSpPr/>
          <p:nvPr/>
        </p:nvSpPr>
        <p:spPr>
          <a:xfrm>
            <a:off x="2892465" y="3068909"/>
            <a:ext cx="6407075"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9A5315"/>
                </a:solidFill>
                <a:effectLst>
                  <a:outerShdw blurRad="38100" dist="38100" dir="2700000" algn="tl">
                    <a:srgbClr val="000000">
                      <a:alpha val="43137"/>
                    </a:srgbClr>
                  </a:outerShdw>
                </a:effectLst>
                <a:latin typeface="Microsoft JhengHei UI Light" panose="020B0304030504040204" pitchFamily="34" charset="-120"/>
                <a:ea typeface="Microsoft JhengHei UI Light" panose="020B0304030504040204" pitchFamily="34" charset="-120"/>
              </a:rPr>
              <a:t>ESPERIENZA</a:t>
            </a:r>
            <a:r>
              <a:rPr kumimoji="0" lang="it-IT"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Microsoft JhengHei UI Light" panose="020B0304030504040204" pitchFamily="34" charset="-120"/>
                <a:ea typeface="Microsoft JhengHei UI Light" panose="020B0304030504040204" pitchFamily="34" charset="-120"/>
                <a:cs typeface="+mn-cs"/>
              </a:rPr>
              <a:t> 4</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9A5315"/>
                </a:solidFill>
                <a:effectLst>
                  <a:outerShdw blurRad="38100" dist="38100" dir="2700000" algn="tl">
                    <a:srgbClr val="000000">
                      <a:alpha val="43137"/>
                    </a:srgbClr>
                  </a:outerShdw>
                </a:effectLst>
                <a:latin typeface="Microsoft JhengHei UI Light" panose="020B0304030504040204" pitchFamily="34" charset="-120"/>
                <a:ea typeface="Microsoft JhengHei UI Light" panose="020B0304030504040204" pitchFamily="34" charset="-120"/>
              </a:rPr>
              <a:t>Movimento + rilassamento</a:t>
            </a:r>
            <a:endParaRPr kumimoji="0" lang="it-IT"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Microsoft JhengHei UI Light" panose="020B0304030504040204" pitchFamily="34" charset="-120"/>
              <a:ea typeface="Microsoft JhengHei UI Light" panose="020B0304030504040204" pitchFamily="34" charset="-120"/>
              <a:cs typeface="+mn-cs"/>
            </a:endParaRPr>
          </a:p>
        </p:txBody>
      </p:sp>
      <p:sp>
        <p:nvSpPr>
          <p:cNvPr id="5" name="Segnaposto piè di pagina 2">
            <a:extLst>
              <a:ext uri="{FF2B5EF4-FFF2-40B4-BE49-F238E27FC236}">
                <a16:creationId xmlns:a16="http://schemas.microsoft.com/office/drawing/2014/main" xmlns="" id="{85C7C43D-065E-4268-8EA5-2F8A2BAEA40E}"/>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Tree>
    <p:extLst>
      <p:ext uri="{BB962C8B-B14F-4D97-AF65-F5344CB8AC3E}">
        <p14:creationId xmlns:p14="http://schemas.microsoft.com/office/powerpoint/2010/main" val="202435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xmlns="" id="{4249ED5D-BC92-4AC1-9967-3E0AA48E0056}"/>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
        <p:nvSpPr>
          <p:cNvPr id="5" name="Titolo 1">
            <a:extLst>
              <a:ext uri="{FF2B5EF4-FFF2-40B4-BE49-F238E27FC236}">
                <a16:creationId xmlns:a16="http://schemas.microsoft.com/office/drawing/2014/main" xmlns="" id="{A051445C-4BA3-4098-BFAE-460CE5160463}"/>
              </a:ext>
            </a:extLst>
          </p:cNvPr>
          <p:cNvSpPr>
            <a:spLocks noGrp="1"/>
          </p:cNvSpPr>
          <p:nvPr>
            <p:ph type="title"/>
          </p:nvPr>
        </p:nvSpPr>
        <p:spPr>
          <a:xfrm>
            <a:off x="1065212" y="304800"/>
            <a:ext cx="10058402" cy="640080"/>
          </a:xfrm>
        </p:spPr>
        <p:txBody>
          <a:bodyPr anchor="t">
            <a:normAutofit/>
          </a:bodyPr>
          <a:lstStyle/>
          <a:p>
            <a:pPr algn="ctr"/>
            <a:r>
              <a:rPr lang="it-IT" dirty="0">
                <a:solidFill>
                  <a:schemeClr val="tx1"/>
                </a:solidFill>
                <a:effectLst>
                  <a:outerShdw blurRad="38100" dist="38100" dir="2700000" algn="tl">
                    <a:srgbClr val="000000">
                      <a:alpha val="43137"/>
                    </a:srgbClr>
                  </a:outerShdw>
                </a:effectLst>
              </a:rPr>
              <a:t>LA MIA FORMAZIONE</a:t>
            </a:r>
          </a:p>
        </p:txBody>
      </p:sp>
      <p:sp>
        <p:nvSpPr>
          <p:cNvPr id="6" name="CasellaDiTesto 5">
            <a:extLst>
              <a:ext uri="{FF2B5EF4-FFF2-40B4-BE49-F238E27FC236}">
                <a16:creationId xmlns:a16="http://schemas.microsoft.com/office/drawing/2014/main" xmlns="" id="{D53934FB-B84E-42CF-B46E-E3F573C77311}"/>
              </a:ext>
            </a:extLst>
          </p:cNvPr>
          <p:cNvSpPr txBox="1"/>
          <p:nvPr/>
        </p:nvSpPr>
        <p:spPr>
          <a:xfrm>
            <a:off x="479215" y="1737096"/>
            <a:ext cx="2995506" cy="3200664"/>
          </a:xfrm>
          <a:prstGeom prst="rect">
            <a:avLst/>
          </a:prstGeom>
          <a:noFill/>
        </p:spPr>
        <p:txBody>
          <a:bodyPr wrap="square" rtlCol="0">
            <a:spAutoFit/>
          </a:bodyPr>
          <a:lstStyle/>
          <a:p>
            <a:pPr algn="ctr"/>
            <a:endParaRPr lang="it-IT" sz="2000" dirty="0">
              <a:latin typeface="Microsoft JhengHei UI Light" panose="020B0304030504040204" pitchFamily="34" charset="-120"/>
              <a:ea typeface="Microsoft JhengHei UI Light" panose="020B0304030504040204" pitchFamily="34" charset="-120"/>
            </a:endParaRPr>
          </a:p>
        </p:txBody>
      </p:sp>
      <p:sp>
        <p:nvSpPr>
          <p:cNvPr id="11" name="CasellaDiTesto 10">
            <a:extLst>
              <a:ext uri="{FF2B5EF4-FFF2-40B4-BE49-F238E27FC236}">
                <a16:creationId xmlns:a16="http://schemas.microsoft.com/office/drawing/2014/main" xmlns="" id="{BF569856-539E-42AA-B380-9CB38B839C60}"/>
              </a:ext>
            </a:extLst>
          </p:cNvPr>
          <p:cNvSpPr txBox="1"/>
          <p:nvPr/>
        </p:nvSpPr>
        <p:spPr>
          <a:xfrm>
            <a:off x="1379961" y="944880"/>
            <a:ext cx="10491999" cy="511691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it-IT" sz="2000" dirty="0">
                <a:latin typeface="Microsoft JhengHei UI Light" panose="020B0304030504040204" pitchFamily="34" charset="-120"/>
                <a:ea typeface="Microsoft JhengHei UI Light" panose="020B0304030504040204" pitchFamily="34" charset="-120"/>
              </a:rPr>
              <a:t>Docente Scuola Primaria presso «C. Govoni» di Ferrara</a:t>
            </a:r>
          </a:p>
          <a:p>
            <a:pPr marL="342900" indent="-342900">
              <a:lnSpc>
                <a:spcPct val="150000"/>
              </a:lnSpc>
              <a:buFont typeface="Arial" panose="020B0604020202020204" pitchFamily="34" charset="0"/>
              <a:buChar char="•"/>
            </a:pPr>
            <a:r>
              <a:rPr lang="it-IT" sz="2000" dirty="0">
                <a:latin typeface="Microsoft JhengHei UI Light" panose="020B0304030504040204" pitchFamily="34" charset="-120"/>
                <a:ea typeface="Microsoft JhengHei UI Light" panose="020B0304030504040204" pitchFamily="34" charset="-120"/>
              </a:rPr>
              <a:t>Laureanda in Scienze DELLE ATTIVITA’MOTORIE E SPORTIVE</a:t>
            </a:r>
          </a:p>
          <a:p>
            <a:pPr marL="342900" indent="-342900">
              <a:lnSpc>
                <a:spcPct val="150000"/>
              </a:lnSpc>
              <a:buFont typeface="Arial" panose="020B0604020202020204" pitchFamily="34" charset="0"/>
              <a:buChar char="•"/>
            </a:pPr>
            <a:r>
              <a:rPr lang="it-IT" sz="2000" dirty="0">
                <a:latin typeface="Microsoft JhengHei UI Light" panose="020B0304030504040204" pitchFamily="34" charset="-120"/>
                <a:ea typeface="Microsoft JhengHei UI Light" panose="020B0304030504040204" pitchFamily="34" charset="-120"/>
              </a:rPr>
              <a:t>Terapista ITARD certificata per la DISLESSIA del CIID</a:t>
            </a:r>
          </a:p>
          <a:p>
            <a:pPr marL="342900" indent="-342900">
              <a:lnSpc>
                <a:spcPct val="150000"/>
              </a:lnSpc>
              <a:buFont typeface="Arial" panose="020B0604020202020204" pitchFamily="34" charset="0"/>
              <a:buChar char="•"/>
            </a:pPr>
            <a:r>
              <a:rPr lang="it-IT" sz="2000" dirty="0">
                <a:latin typeface="Microsoft JhengHei UI Light" panose="020B0304030504040204" pitchFamily="34" charset="-120"/>
                <a:ea typeface="Microsoft JhengHei UI Light" panose="020B0304030504040204" pitchFamily="34" charset="-120"/>
              </a:rPr>
              <a:t>Terapista ITARD – Cognitive Motor Trainer</a:t>
            </a:r>
          </a:p>
          <a:p>
            <a:pPr marL="342900" indent="-342900">
              <a:lnSpc>
                <a:spcPct val="150000"/>
              </a:lnSpc>
              <a:buFont typeface="Arial" panose="020B0604020202020204" pitchFamily="34" charset="0"/>
              <a:buChar char="•"/>
            </a:pPr>
            <a:r>
              <a:rPr lang="it-IT" sz="2000" dirty="0">
                <a:latin typeface="Microsoft JhengHei UI Light" panose="020B0304030504040204" pitchFamily="34" charset="-120"/>
                <a:ea typeface="Microsoft JhengHei UI Light" panose="020B0304030504040204" pitchFamily="34" charset="-120"/>
              </a:rPr>
              <a:t>Abilitazione all’uso del CAT-KIT per l’Educazione Cognitivo Affettiva</a:t>
            </a:r>
          </a:p>
          <a:p>
            <a:pPr marL="342900" indent="-342900">
              <a:lnSpc>
                <a:spcPct val="150000"/>
              </a:lnSpc>
              <a:buFont typeface="Arial" panose="020B0604020202020204" pitchFamily="34" charset="0"/>
              <a:buChar char="•"/>
            </a:pPr>
            <a:r>
              <a:rPr lang="it-IT" sz="2000" dirty="0">
                <a:latin typeface="Microsoft JhengHei UI Light" panose="020B0304030504040204" pitchFamily="34" charset="-120"/>
                <a:ea typeface="Microsoft JhengHei UI Light" panose="020B0304030504040204" pitchFamily="34" charset="-120"/>
              </a:rPr>
              <a:t>Abilitazione MINDFULNESS all’utilizzo del PROTOCOLLO «IL FIORE DENTRO»</a:t>
            </a:r>
          </a:p>
          <a:p>
            <a:pPr marL="342900" indent="-342900">
              <a:lnSpc>
                <a:spcPct val="150000"/>
              </a:lnSpc>
              <a:buFont typeface="Arial" panose="020B0604020202020204" pitchFamily="34" charset="0"/>
              <a:buChar char="•"/>
            </a:pPr>
            <a:r>
              <a:rPr lang="it-IT" sz="2000" dirty="0">
                <a:latin typeface="Microsoft JhengHei UI Light" panose="020B0304030504040204" pitchFamily="34" charset="-120"/>
                <a:ea typeface="Microsoft JhengHei UI Light" panose="020B0304030504040204" pitchFamily="34" charset="-120"/>
              </a:rPr>
              <a:t>Operatrice PROGETTO GAIA-KIRONE Mindfulness Psicosomatica</a:t>
            </a:r>
          </a:p>
          <a:p>
            <a:pPr marL="342900" indent="-342900">
              <a:lnSpc>
                <a:spcPct val="150000"/>
              </a:lnSpc>
              <a:buFont typeface="Arial" panose="020B0604020202020204" pitchFamily="34" charset="0"/>
              <a:buChar char="•"/>
            </a:pPr>
            <a:r>
              <a:rPr lang="it-IT" sz="2000" dirty="0">
                <a:latin typeface="Microsoft JhengHei UI Light" panose="020B0304030504040204" pitchFamily="34" charset="-120"/>
                <a:ea typeface="Microsoft JhengHei UI Light" panose="020B0304030504040204" pitchFamily="34" charset="-120"/>
              </a:rPr>
              <a:t>Abilitazione all’uso delle 26 attività di Kinesiologia Educativa Brain Gym® – 101</a:t>
            </a:r>
          </a:p>
          <a:p>
            <a:pPr marL="342900" indent="-342900">
              <a:lnSpc>
                <a:spcPct val="150000"/>
              </a:lnSpc>
              <a:buFont typeface="Arial" panose="020B0604020202020204" pitchFamily="34" charset="0"/>
              <a:buChar char="•"/>
            </a:pPr>
            <a:r>
              <a:rPr lang="it-IT" sz="2000" dirty="0">
                <a:latin typeface="Microsoft JhengHei UI Light" panose="020B0304030504040204" pitchFamily="34" charset="-120"/>
                <a:ea typeface="Microsoft JhengHei UI Light" panose="020B0304030504040204" pitchFamily="34" charset="-120"/>
              </a:rPr>
              <a:t>Istruttrice di YOGA EDUCATIVO </a:t>
            </a:r>
          </a:p>
          <a:p>
            <a:pPr marL="342900" indent="-342900">
              <a:lnSpc>
                <a:spcPct val="150000"/>
              </a:lnSpc>
              <a:buFont typeface="Arial" panose="020B0604020202020204" pitchFamily="34" charset="0"/>
              <a:buChar char="•"/>
            </a:pPr>
            <a:r>
              <a:rPr lang="it-IT" sz="2000" dirty="0">
                <a:latin typeface="Microsoft JhengHei UI Light" panose="020B0304030504040204" pitchFamily="34" charset="-120"/>
                <a:ea typeface="Microsoft JhengHei UI Light" panose="020B0304030504040204" pitchFamily="34" charset="-120"/>
              </a:rPr>
              <a:t>Facilitatrice abilitato DRUM CIRCLE FACILITATO di Arthur Hull –VMC</a:t>
            </a:r>
          </a:p>
          <a:p>
            <a:pPr marL="342900" indent="-342900">
              <a:lnSpc>
                <a:spcPct val="150000"/>
              </a:lnSpc>
              <a:buFont typeface="Arial" panose="020B0604020202020204" pitchFamily="34" charset="0"/>
              <a:buChar char="•"/>
            </a:pPr>
            <a:r>
              <a:rPr lang="it-IT" sz="2000" dirty="0">
                <a:latin typeface="Microsoft JhengHei UI Light" panose="020B0304030504040204" pitchFamily="34" charset="-120"/>
                <a:ea typeface="Microsoft JhengHei UI Light" panose="020B0304030504040204" pitchFamily="34" charset="-120"/>
              </a:rPr>
              <a:t>Istruttore di YOGA MINDFULNESS (in fase di conseguimento)</a:t>
            </a:r>
          </a:p>
        </p:txBody>
      </p:sp>
    </p:spTree>
    <p:extLst>
      <p:ext uri="{BB962C8B-B14F-4D97-AF65-F5344CB8AC3E}">
        <p14:creationId xmlns:p14="http://schemas.microsoft.com/office/powerpoint/2010/main" val="419492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2D376DAC-35FE-4FEE-9150-276B67855AC2}"/>
              </a:ext>
            </a:extLst>
          </p:cNvPr>
          <p:cNvSpPr/>
          <p:nvPr/>
        </p:nvSpPr>
        <p:spPr>
          <a:xfrm>
            <a:off x="647700" y="169394"/>
            <a:ext cx="10583517" cy="83099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9A5315"/>
                </a:solidFill>
                <a:effectLst/>
                <a:uLnTx/>
                <a:uFillTx/>
                <a:latin typeface="Segoe Print"/>
                <a:ea typeface="+mn-ea"/>
                <a:cs typeface="+mn-cs"/>
              </a:rPr>
              <a:t>CONSAPEVOLEZZA DI SÉ</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srgbClr val="9A5315"/>
                </a:solidFill>
                <a:latin typeface="Segoe Print"/>
                <a:ea typeface="Microsoft JhengHei UI Light" panose="020B0304030504040204" pitchFamily="34" charset="-120"/>
              </a:rPr>
              <a:t>Al</a:t>
            </a:r>
            <a:r>
              <a:rPr kumimoji="0" lang="it-IT" sz="2400" b="0" i="0" u="none" strike="noStrike" kern="1200" cap="none" spc="0" normalizeH="0" baseline="0" noProof="0" dirty="0">
                <a:ln>
                  <a:noFill/>
                </a:ln>
                <a:solidFill>
                  <a:srgbClr val="9A5315"/>
                </a:solidFill>
                <a:effectLst/>
                <a:uLnTx/>
                <a:uFillTx/>
                <a:latin typeface="Segoe Print"/>
                <a:ea typeface="Microsoft JhengHei UI Light" panose="020B0304030504040204" pitchFamily="34" charset="-120"/>
                <a:cs typeface="+mn-cs"/>
              </a:rPr>
              <a:t>cune chiavi di lettura sul come funzioniamo?</a:t>
            </a:r>
          </a:p>
        </p:txBody>
      </p:sp>
      <p:sp>
        <p:nvSpPr>
          <p:cNvPr id="4" name="Rettangolo 3">
            <a:extLst>
              <a:ext uri="{FF2B5EF4-FFF2-40B4-BE49-F238E27FC236}">
                <a16:creationId xmlns:a16="http://schemas.microsoft.com/office/drawing/2014/main" xmlns="" id="{0A9D8488-DC62-4E38-BDC8-E501D329A59B}"/>
              </a:ext>
            </a:extLst>
          </p:cNvPr>
          <p:cNvSpPr/>
          <p:nvPr/>
        </p:nvSpPr>
        <p:spPr>
          <a:xfrm>
            <a:off x="753030" y="1627454"/>
            <a:ext cx="10685939" cy="3785652"/>
          </a:xfrm>
          <a:prstGeom prst="rect">
            <a:avLst/>
          </a:prstGeom>
        </p:spPr>
        <p:txBody>
          <a:bodyPr wrap="none">
            <a:spAutoFit/>
          </a:bodyPr>
          <a:lstStyle/>
          <a:p>
            <a:pPr lvl="0" algn="ctr"/>
            <a:r>
              <a:rPr lang="it-IT" sz="4000" b="1" dirty="0">
                <a:latin typeface="Candara" panose="020E0502030303020204" pitchFamily="34" charset="0"/>
              </a:rPr>
              <a:t>LA DOMANDA NASCE SPONTANEA</a:t>
            </a:r>
          </a:p>
          <a:p>
            <a:pPr lvl="0" algn="ctr"/>
            <a:endParaRPr lang="it-IT" sz="4000" dirty="0">
              <a:latin typeface="Candara" panose="020E0502030303020204" pitchFamily="34" charset="0"/>
            </a:endParaRPr>
          </a:p>
          <a:p>
            <a:pPr lvl="0" algn="ctr"/>
            <a:r>
              <a:rPr lang="it-IT" sz="4000" dirty="0">
                <a:latin typeface="Candara" panose="020E0502030303020204" pitchFamily="34" charset="0"/>
              </a:rPr>
              <a:t>Posso fare qualcosa? </a:t>
            </a:r>
          </a:p>
          <a:p>
            <a:pPr lvl="0" algn="ctr"/>
            <a:r>
              <a:rPr lang="it-IT" sz="4000" dirty="0">
                <a:latin typeface="Candara" panose="020E0502030303020204" pitchFamily="34" charset="0"/>
              </a:rPr>
              <a:t>Posso esercitarmi ad avere una mente più calma,</a:t>
            </a:r>
          </a:p>
          <a:p>
            <a:pPr lvl="0" algn="ctr"/>
            <a:r>
              <a:rPr lang="it-IT" sz="4000" dirty="0">
                <a:latin typeface="Candara" panose="020E0502030303020204" pitchFamily="34" charset="0"/>
              </a:rPr>
              <a:t> meno caotica, più presente, </a:t>
            </a:r>
          </a:p>
          <a:p>
            <a:pPr lvl="0" algn="ctr"/>
            <a:r>
              <a:rPr lang="it-IT" sz="4000" dirty="0">
                <a:latin typeface="Candara" panose="020E0502030303020204" pitchFamily="34" charset="0"/>
              </a:rPr>
              <a:t>più capace di rimanere in contatto con il corpo?</a:t>
            </a:r>
            <a:endParaRPr kumimoji="0" lang="it-IT"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Candara" panose="020E0502030303020204" pitchFamily="34" charset="0"/>
              <a:ea typeface="Microsoft JhengHei UI Light" panose="020B0304030504040204" pitchFamily="34" charset="-120"/>
            </a:endParaRPr>
          </a:p>
        </p:txBody>
      </p:sp>
      <p:sp>
        <p:nvSpPr>
          <p:cNvPr id="5" name="Segnaposto piè di pagina 2">
            <a:extLst>
              <a:ext uri="{FF2B5EF4-FFF2-40B4-BE49-F238E27FC236}">
                <a16:creationId xmlns:a16="http://schemas.microsoft.com/office/drawing/2014/main" xmlns="" id="{85C7C43D-065E-4268-8EA5-2F8A2BAEA40E}"/>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Tree>
    <p:extLst>
      <p:ext uri="{BB962C8B-B14F-4D97-AF65-F5344CB8AC3E}">
        <p14:creationId xmlns:p14="http://schemas.microsoft.com/office/powerpoint/2010/main" val="363150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2D376DAC-35FE-4FEE-9150-276B67855AC2}"/>
              </a:ext>
            </a:extLst>
          </p:cNvPr>
          <p:cNvSpPr/>
          <p:nvPr/>
        </p:nvSpPr>
        <p:spPr>
          <a:xfrm>
            <a:off x="647700" y="169394"/>
            <a:ext cx="10583517" cy="83099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9A5315"/>
                </a:solidFill>
                <a:effectLst/>
                <a:uLnTx/>
                <a:uFillTx/>
                <a:latin typeface="Segoe Print"/>
                <a:ea typeface="+mn-ea"/>
                <a:cs typeface="+mn-cs"/>
              </a:rPr>
              <a:t>CONSAPEVOLEZZA DI SÉ</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srgbClr val="9A5315"/>
                </a:solidFill>
                <a:latin typeface="Segoe Print"/>
                <a:ea typeface="Microsoft JhengHei UI Light" panose="020B0304030504040204" pitchFamily="34" charset="-120"/>
              </a:rPr>
              <a:t>Al</a:t>
            </a:r>
            <a:r>
              <a:rPr kumimoji="0" lang="it-IT" sz="2400" b="0" i="0" u="none" strike="noStrike" kern="1200" cap="none" spc="0" normalizeH="0" baseline="0" noProof="0" dirty="0">
                <a:ln>
                  <a:noFill/>
                </a:ln>
                <a:solidFill>
                  <a:srgbClr val="9A5315"/>
                </a:solidFill>
                <a:effectLst/>
                <a:uLnTx/>
                <a:uFillTx/>
                <a:latin typeface="Segoe Print"/>
                <a:ea typeface="Microsoft JhengHei UI Light" panose="020B0304030504040204" pitchFamily="34" charset="-120"/>
                <a:cs typeface="+mn-cs"/>
              </a:rPr>
              <a:t>cune chiavi di lettura sul come funzioniamo?</a:t>
            </a:r>
          </a:p>
        </p:txBody>
      </p:sp>
      <p:sp>
        <p:nvSpPr>
          <p:cNvPr id="4" name="Rettangolo 3">
            <a:extLst>
              <a:ext uri="{FF2B5EF4-FFF2-40B4-BE49-F238E27FC236}">
                <a16:creationId xmlns:a16="http://schemas.microsoft.com/office/drawing/2014/main" xmlns="" id="{0A9D8488-DC62-4E38-BDC8-E501D329A59B}"/>
              </a:ext>
            </a:extLst>
          </p:cNvPr>
          <p:cNvSpPr/>
          <p:nvPr/>
        </p:nvSpPr>
        <p:spPr>
          <a:xfrm>
            <a:off x="283307" y="1964055"/>
            <a:ext cx="6564534" cy="4924425"/>
          </a:xfrm>
          <a:prstGeom prst="rect">
            <a:avLst/>
          </a:prstGeom>
        </p:spPr>
        <p:txBody>
          <a:bodyPr wrap="square">
            <a:spAutoFit/>
          </a:bodyPr>
          <a:lstStyle/>
          <a:p>
            <a:pPr lvl="0" algn="ctr"/>
            <a:endParaRPr lang="it-IT" sz="2400" dirty="0">
              <a:latin typeface="Candara" panose="020E0502030303020204" pitchFamily="34" charset="0"/>
            </a:endParaRPr>
          </a:p>
          <a:p>
            <a:pPr lvl="0"/>
            <a:r>
              <a:rPr lang="it-IT" sz="3200" dirty="0">
                <a:latin typeface="Candara" panose="020E0502030303020204" pitchFamily="34" charset="0"/>
              </a:rPr>
              <a:t>ATTRAVERSO LA CONSAPEVOLEZZA</a:t>
            </a:r>
          </a:p>
          <a:p>
            <a:pPr lvl="0" algn="ctr"/>
            <a:r>
              <a:rPr lang="it-IT" sz="3200" dirty="0">
                <a:latin typeface="Candara" panose="020E0502030303020204" pitchFamily="34" charset="0"/>
              </a:rPr>
              <a:t>SII MINDFUL</a:t>
            </a:r>
          </a:p>
          <a:p>
            <a:pPr lvl="0"/>
            <a:endParaRPr lang="it-IT" sz="1400" dirty="0">
              <a:latin typeface="Candara" panose="020E0502030303020204" pitchFamily="34" charset="0"/>
            </a:endParaRPr>
          </a:p>
          <a:p>
            <a:pPr lvl="0"/>
            <a:r>
              <a:rPr lang="it-IT" sz="2400" dirty="0">
                <a:latin typeface="Candara" panose="020E0502030303020204" pitchFamily="34" charset="0"/>
              </a:rPr>
              <a:t>Quando cominci a fare attenzione in questo </a:t>
            </a:r>
          </a:p>
          <a:p>
            <a:pPr lvl="0"/>
            <a:r>
              <a:rPr lang="it-IT" sz="2400" dirty="0">
                <a:latin typeface="Candara" panose="020E0502030303020204" pitchFamily="34" charset="0"/>
              </a:rPr>
              <a:t>modo il tuo rapporto con le cose cambia. </a:t>
            </a:r>
          </a:p>
          <a:p>
            <a:pPr lvl="0"/>
            <a:r>
              <a:rPr lang="it-IT" sz="2400" dirty="0">
                <a:latin typeface="Candara" panose="020E0502030303020204" pitchFamily="34" charset="0"/>
              </a:rPr>
              <a:t>Vedi connessioni che prima non vedevi. </a:t>
            </a:r>
          </a:p>
          <a:p>
            <a:pPr lvl="0"/>
            <a:r>
              <a:rPr lang="it-IT" sz="2400" dirty="0">
                <a:latin typeface="Candara" panose="020E0502030303020204" pitchFamily="34" charset="0"/>
              </a:rPr>
              <a:t>Diventi più capace di ascoltare la saggezza del corpo. </a:t>
            </a:r>
          </a:p>
          <a:p>
            <a:pPr lvl="0"/>
            <a:r>
              <a:rPr lang="it-IT" sz="2400" dirty="0">
                <a:latin typeface="Candara" panose="020E0502030303020204" pitchFamily="34" charset="0"/>
              </a:rPr>
              <a:t>Scopri modalità nuove di reagire davanti a vecchi stimoli. </a:t>
            </a:r>
          </a:p>
          <a:p>
            <a:pPr lvl="0" algn="ctr"/>
            <a:endParaRPr lang="it-IT" sz="4000" dirty="0">
              <a:latin typeface="Candara" panose="020E0502030303020204" pitchFamily="34" charset="0"/>
            </a:endParaRPr>
          </a:p>
        </p:txBody>
      </p:sp>
      <p:sp>
        <p:nvSpPr>
          <p:cNvPr id="5" name="Segnaposto piè di pagina 2">
            <a:extLst>
              <a:ext uri="{FF2B5EF4-FFF2-40B4-BE49-F238E27FC236}">
                <a16:creationId xmlns:a16="http://schemas.microsoft.com/office/drawing/2014/main" xmlns="" id="{85C7C43D-065E-4268-8EA5-2F8A2BAEA40E}"/>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pic>
        <p:nvPicPr>
          <p:cNvPr id="6" name="Immagine 5">
            <a:extLst>
              <a:ext uri="{FF2B5EF4-FFF2-40B4-BE49-F238E27FC236}">
                <a16:creationId xmlns:a16="http://schemas.microsoft.com/office/drawing/2014/main" xmlns="" id="{39A6E02E-53E6-44EF-874E-5B8A155CB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897" y="2797831"/>
            <a:ext cx="4718207" cy="3220070"/>
          </a:xfrm>
          <a:prstGeom prst="rect">
            <a:avLst/>
          </a:prstGeom>
        </p:spPr>
      </p:pic>
      <p:sp>
        <p:nvSpPr>
          <p:cNvPr id="7" name="CasellaDiTesto 6">
            <a:extLst>
              <a:ext uri="{FF2B5EF4-FFF2-40B4-BE49-F238E27FC236}">
                <a16:creationId xmlns:a16="http://schemas.microsoft.com/office/drawing/2014/main" xmlns="" id="{725F07D7-F752-481E-ACAA-1EFFB3645DAB}"/>
              </a:ext>
            </a:extLst>
          </p:cNvPr>
          <p:cNvSpPr txBox="1"/>
          <p:nvPr/>
        </p:nvSpPr>
        <p:spPr>
          <a:xfrm>
            <a:off x="3091013" y="1351280"/>
            <a:ext cx="5696889" cy="1446550"/>
          </a:xfrm>
          <a:prstGeom prst="rect">
            <a:avLst/>
          </a:prstGeom>
          <a:noFill/>
        </p:spPr>
        <p:txBody>
          <a:bodyPr wrap="square" rtlCol="0">
            <a:spAutoFit/>
          </a:bodyPr>
          <a:lstStyle/>
          <a:p>
            <a:pPr algn="ctr"/>
            <a:r>
              <a:rPr lang="it-IT" sz="4400" b="1" dirty="0">
                <a:latin typeface="Candara" panose="020E0502030303020204" pitchFamily="34" charset="0"/>
              </a:rPr>
              <a:t>LA RISPOSTA è SI</a:t>
            </a:r>
          </a:p>
          <a:p>
            <a:pPr algn="ctr"/>
            <a:endParaRPr lang="it-IT" sz="4400" dirty="0"/>
          </a:p>
        </p:txBody>
      </p:sp>
    </p:spTree>
    <p:extLst>
      <p:ext uri="{BB962C8B-B14F-4D97-AF65-F5344CB8AC3E}">
        <p14:creationId xmlns:p14="http://schemas.microsoft.com/office/powerpoint/2010/main" val="316019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2D376DAC-35FE-4FEE-9150-276B67855AC2}"/>
              </a:ext>
            </a:extLst>
          </p:cNvPr>
          <p:cNvSpPr/>
          <p:nvPr/>
        </p:nvSpPr>
        <p:spPr>
          <a:xfrm>
            <a:off x="647700" y="169394"/>
            <a:ext cx="10583517" cy="83099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9A5315"/>
                </a:solidFill>
                <a:effectLst/>
                <a:uLnTx/>
                <a:uFillTx/>
                <a:latin typeface="Segoe Print"/>
                <a:ea typeface="+mn-ea"/>
                <a:cs typeface="+mn-cs"/>
              </a:rPr>
              <a:t>CONSAPEVOLEZZA DI SÉ</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srgbClr val="9A5315"/>
                </a:solidFill>
                <a:latin typeface="Segoe Print"/>
                <a:ea typeface="Microsoft JhengHei UI Light" panose="020B0304030504040204" pitchFamily="34" charset="-120"/>
              </a:rPr>
              <a:t>Al</a:t>
            </a:r>
            <a:r>
              <a:rPr kumimoji="0" lang="it-IT" sz="2400" b="0" i="0" u="none" strike="noStrike" kern="1200" cap="none" spc="0" normalizeH="0" baseline="0" noProof="0" dirty="0">
                <a:ln>
                  <a:noFill/>
                </a:ln>
                <a:solidFill>
                  <a:srgbClr val="9A5315"/>
                </a:solidFill>
                <a:effectLst/>
                <a:uLnTx/>
                <a:uFillTx/>
                <a:latin typeface="Segoe Print"/>
                <a:ea typeface="Microsoft JhengHei UI Light" panose="020B0304030504040204" pitchFamily="34" charset="-120"/>
                <a:cs typeface="+mn-cs"/>
              </a:rPr>
              <a:t>cune chiavi di lettura sul come funzioniamo?</a:t>
            </a:r>
          </a:p>
        </p:txBody>
      </p:sp>
      <p:sp>
        <p:nvSpPr>
          <p:cNvPr id="4" name="Rettangolo 3">
            <a:extLst>
              <a:ext uri="{FF2B5EF4-FFF2-40B4-BE49-F238E27FC236}">
                <a16:creationId xmlns:a16="http://schemas.microsoft.com/office/drawing/2014/main" xmlns="" id="{0A9D8488-DC62-4E38-BDC8-E501D329A59B}"/>
              </a:ext>
            </a:extLst>
          </p:cNvPr>
          <p:cNvSpPr/>
          <p:nvPr/>
        </p:nvSpPr>
        <p:spPr>
          <a:xfrm>
            <a:off x="2762302" y="1627454"/>
            <a:ext cx="6667403" cy="4401205"/>
          </a:xfrm>
          <a:prstGeom prst="rect">
            <a:avLst/>
          </a:prstGeom>
        </p:spPr>
        <p:txBody>
          <a:bodyPr wrap="none">
            <a:spAutoFit/>
          </a:bodyPr>
          <a:lstStyle/>
          <a:p>
            <a:pPr lvl="0" algn="ctr"/>
            <a:r>
              <a:rPr lang="it-IT" sz="4000" dirty="0">
                <a:latin typeface="Candara" panose="020E0502030303020204" pitchFamily="34" charset="0"/>
              </a:rPr>
              <a:t>ENTRANDO IN CONNESSIONE</a:t>
            </a:r>
          </a:p>
          <a:p>
            <a:pPr lvl="0" algn="ctr"/>
            <a:r>
              <a:rPr lang="it-IT" sz="4000" dirty="0">
                <a:latin typeface="Candara" panose="020E0502030303020204" pitchFamily="34" charset="0"/>
              </a:rPr>
              <a:t>con te stesso</a:t>
            </a:r>
          </a:p>
          <a:p>
            <a:pPr lvl="0" algn="ctr"/>
            <a:r>
              <a:rPr lang="it-IT" sz="4000" dirty="0">
                <a:latin typeface="Candara" panose="020E0502030303020204" pitchFamily="34" charset="0"/>
              </a:rPr>
              <a:t>con la realtà che ti circonda</a:t>
            </a:r>
          </a:p>
          <a:p>
            <a:pPr lvl="0" algn="ctr"/>
            <a:r>
              <a:rPr lang="it-IT" sz="4000">
                <a:latin typeface="Candara" panose="020E0502030303020204" pitchFamily="34" charset="0"/>
              </a:rPr>
              <a:t>e con gli </a:t>
            </a:r>
            <a:r>
              <a:rPr lang="it-IT" sz="4000" dirty="0">
                <a:latin typeface="Candara" panose="020E0502030303020204" pitchFamily="34" charset="0"/>
              </a:rPr>
              <a:t>altri</a:t>
            </a:r>
          </a:p>
          <a:p>
            <a:pPr lvl="0" algn="ctr"/>
            <a:endParaRPr lang="it-IT" sz="4000" dirty="0">
              <a:latin typeface="Candara" panose="020E0502030303020204" pitchFamily="34" charset="0"/>
            </a:endParaRPr>
          </a:p>
          <a:p>
            <a:pPr lvl="0" algn="ctr"/>
            <a:r>
              <a:rPr lang="it-IT" sz="4000" dirty="0" err="1">
                <a:latin typeface="Candara" panose="020E0502030303020204" pitchFamily="34" charset="0"/>
              </a:rPr>
              <a:t>perchè</a:t>
            </a:r>
            <a:r>
              <a:rPr lang="it-IT" sz="4000" dirty="0">
                <a:latin typeface="Candara" panose="020E0502030303020204" pitchFamily="34" charset="0"/>
              </a:rPr>
              <a:t> tutto è frequenza </a:t>
            </a:r>
          </a:p>
          <a:p>
            <a:pPr lvl="0" algn="ctr"/>
            <a:r>
              <a:rPr lang="it-IT" sz="4000" dirty="0">
                <a:latin typeface="Candara" panose="020E0502030303020204" pitchFamily="34" charset="0"/>
              </a:rPr>
              <a:t>e tutto e tutti siamo collegati</a:t>
            </a:r>
          </a:p>
        </p:txBody>
      </p:sp>
      <p:sp>
        <p:nvSpPr>
          <p:cNvPr id="5" name="Segnaposto piè di pagina 2">
            <a:extLst>
              <a:ext uri="{FF2B5EF4-FFF2-40B4-BE49-F238E27FC236}">
                <a16:creationId xmlns:a16="http://schemas.microsoft.com/office/drawing/2014/main" xmlns="" id="{85C7C43D-065E-4268-8EA5-2F8A2BAEA40E}"/>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Tree>
    <p:extLst>
      <p:ext uri="{BB962C8B-B14F-4D97-AF65-F5344CB8AC3E}">
        <p14:creationId xmlns:p14="http://schemas.microsoft.com/office/powerpoint/2010/main" val="287320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2D376DAC-35FE-4FEE-9150-276B67855AC2}"/>
              </a:ext>
            </a:extLst>
          </p:cNvPr>
          <p:cNvSpPr/>
          <p:nvPr/>
        </p:nvSpPr>
        <p:spPr>
          <a:xfrm>
            <a:off x="647700" y="169394"/>
            <a:ext cx="10583517" cy="83099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9A5315"/>
                </a:solidFill>
                <a:effectLst/>
                <a:uLnTx/>
                <a:uFillTx/>
                <a:latin typeface="Segoe Print"/>
                <a:ea typeface="+mn-ea"/>
                <a:cs typeface="+mn-cs"/>
              </a:rPr>
              <a:t>CONSAPEVOLEZZA DI SÉ</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srgbClr val="9A5315"/>
                </a:solidFill>
                <a:latin typeface="Segoe Print"/>
                <a:ea typeface="Microsoft JhengHei UI Light" panose="020B0304030504040204" pitchFamily="34" charset="-120"/>
              </a:rPr>
              <a:t>Al</a:t>
            </a:r>
            <a:r>
              <a:rPr kumimoji="0" lang="it-IT" sz="2400" b="0" i="0" u="none" strike="noStrike" kern="1200" cap="none" spc="0" normalizeH="0" baseline="0" noProof="0" dirty="0">
                <a:ln>
                  <a:noFill/>
                </a:ln>
                <a:solidFill>
                  <a:srgbClr val="9A5315"/>
                </a:solidFill>
                <a:effectLst/>
                <a:uLnTx/>
                <a:uFillTx/>
                <a:latin typeface="Segoe Print"/>
                <a:ea typeface="Microsoft JhengHei UI Light" panose="020B0304030504040204" pitchFamily="34" charset="-120"/>
                <a:cs typeface="+mn-cs"/>
              </a:rPr>
              <a:t>cune chiavi di lettura sul come funzioniamo?</a:t>
            </a:r>
          </a:p>
        </p:txBody>
      </p:sp>
      <p:sp>
        <p:nvSpPr>
          <p:cNvPr id="4" name="Rettangolo 3">
            <a:extLst>
              <a:ext uri="{FF2B5EF4-FFF2-40B4-BE49-F238E27FC236}">
                <a16:creationId xmlns:a16="http://schemas.microsoft.com/office/drawing/2014/main" xmlns="" id="{0A9D8488-DC62-4E38-BDC8-E501D329A59B}"/>
              </a:ext>
            </a:extLst>
          </p:cNvPr>
          <p:cNvSpPr/>
          <p:nvPr/>
        </p:nvSpPr>
        <p:spPr>
          <a:xfrm>
            <a:off x="3163148" y="2988894"/>
            <a:ext cx="5865708"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9A5315"/>
                </a:solidFill>
                <a:effectLst>
                  <a:outerShdw blurRad="38100" dist="38100" dir="2700000" algn="tl">
                    <a:srgbClr val="000000">
                      <a:alpha val="43137"/>
                    </a:srgbClr>
                  </a:outerShdw>
                </a:effectLst>
                <a:latin typeface="Microsoft JhengHei UI Light" panose="020B0304030504040204" pitchFamily="34" charset="-120"/>
                <a:ea typeface="Microsoft JhengHei UI Light" panose="020B0304030504040204" pitchFamily="34" charset="-120"/>
              </a:rPr>
              <a:t>ESPERIENZA</a:t>
            </a:r>
            <a:r>
              <a:rPr kumimoji="0" lang="it-IT"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Microsoft JhengHei UI Light" panose="020B0304030504040204" pitchFamily="34" charset="-120"/>
                <a:ea typeface="Microsoft JhengHei UI Light" panose="020B0304030504040204" pitchFamily="34" charset="-120"/>
                <a:cs typeface="+mn-cs"/>
              </a:rPr>
              <a:t> 5</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9A5315"/>
                </a:solidFill>
                <a:effectLst>
                  <a:outerShdw blurRad="38100" dist="38100" dir="2700000" algn="tl">
                    <a:srgbClr val="000000">
                      <a:alpha val="43137"/>
                    </a:srgbClr>
                  </a:outerShdw>
                </a:effectLst>
                <a:latin typeface="Microsoft JhengHei UI Light" panose="020B0304030504040204" pitchFamily="34" charset="-120"/>
                <a:ea typeface="Microsoft JhengHei UI Light" panose="020B0304030504040204" pitchFamily="34" charset="-120"/>
              </a:rPr>
              <a:t>Mantra e visualizzazione</a:t>
            </a:r>
            <a:endParaRPr kumimoji="0" lang="it-IT"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Microsoft JhengHei UI Light" panose="020B0304030504040204" pitchFamily="34" charset="-120"/>
              <a:ea typeface="Microsoft JhengHei UI Light" panose="020B0304030504040204" pitchFamily="34" charset="-120"/>
              <a:cs typeface="+mn-cs"/>
            </a:endParaRPr>
          </a:p>
        </p:txBody>
      </p:sp>
      <p:sp>
        <p:nvSpPr>
          <p:cNvPr id="5" name="Segnaposto piè di pagina 2">
            <a:extLst>
              <a:ext uri="{FF2B5EF4-FFF2-40B4-BE49-F238E27FC236}">
                <a16:creationId xmlns:a16="http://schemas.microsoft.com/office/drawing/2014/main" xmlns="" id="{85C7C43D-065E-4268-8EA5-2F8A2BAEA40E}"/>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Tree>
    <p:extLst>
      <p:ext uri="{BB962C8B-B14F-4D97-AF65-F5344CB8AC3E}">
        <p14:creationId xmlns:p14="http://schemas.microsoft.com/office/powerpoint/2010/main" val="242881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94A4096D-7DA4-4B6A-BF54-167195EF4ED8}"/>
              </a:ext>
            </a:extLst>
          </p:cNvPr>
          <p:cNvSpPr txBox="1"/>
          <p:nvPr/>
        </p:nvSpPr>
        <p:spPr>
          <a:xfrm>
            <a:off x="1282180" y="2090172"/>
            <a:ext cx="4486679"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dirty="0">
                <a:ln>
                  <a:noFill/>
                </a:ln>
                <a:solidFill>
                  <a:schemeClr val="bg2">
                    <a:lumMod val="50000"/>
                  </a:schemeClr>
                </a:solidFill>
                <a:effectLst/>
                <a:uLnTx/>
                <a:uFillTx/>
                <a:latin typeface="Candara" panose="020E0502030303020204" pitchFamily="34" charset="0"/>
              </a:rPr>
              <a:t>Si può fare!</a:t>
            </a:r>
          </a:p>
          <a:p>
            <a:pPr lvl="0" algn="ctr"/>
            <a:r>
              <a:rPr lang="it-IT" sz="4000" dirty="0">
                <a:solidFill>
                  <a:schemeClr val="bg2">
                    <a:lumMod val="50000"/>
                  </a:schemeClr>
                </a:solidFill>
                <a:latin typeface="Candara" panose="020E0502030303020204" pitchFamily="34" charset="0"/>
              </a:rPr>
              <a:t>Se non ci aspettiamo nulla…</a:t>
            </a:r>
            <a:br>
              <a:rPr lang="it-IT" sz="4000" dirty="0">
                <a:solidFill>
                  <a:schemeClr val="bg2">
                    <a:lumMod val="50000"/>
                  </a:schemeClr>
                </a:solidFill>
                <a:latin typeface="Candara" panose="020E0502030303020204" pitchFamily="34" charset="0"/>
              </a:rPr>
            </a:br>
            <a:r>
              <a:rPr lang="it-IT" sz="4000" dirty="0">
                <a:solidFill>
                  <a:schemeClr val="bg2">
                    <a:lumMod val="50000"/>
                  </a:schemeClr>
                </a:solidFill>
                <a:latin typeface="Candara" panose="020E0502030303020204" pitchFamily="34" charset="0"/>
              </a:rPr>
              <a:t>ma </a:t>
            </a:r>
            <a:r>
              <a:rPr lang="it-IT" sz="4000" b="1" u="sng" dirty="0">
                <a:solidFill>
                  <a:schemeClr val="bg2">
                    <a:lumMod val="50000"/>
                  </a:schemeClr>
                </a:solidFill>
                <a:latin typeface="Candara" panose="020E0502030303020204" pitchFamily="34" charset="0"/>
              </a:rPr>
              <a:t>siamo</a:t>
            </a:r>
            <a:endParaRPr kumimoji="0" lang="it-IT" sz="4000" b="0" i="0" u="none" strike="noStrike" kern="1200" cap="none" spc="0" normalizeH="0" baseline="0" noProof="0" dirty="0">
              <a:ln>
                <a:noFill/>
              </a:ln>
              <a:solidFill>
                <a:schemeClr val="bg2">
                  <a:lumMod val="50000"/>
                </a:schemeClr>
              </a:solidFill>
              <a:effectLst/>
              <a:uLnTx/>
              <a:uFillTx/>
              <a:latin typeface="Candara" panose="020E0502030303020204" pitchFamily="34" charset="0"/>
            </a:endParaRPr>
          </a:p>
        </p:txBody>
      </p:sp>
      <p:pic>
        <p:nvPicPr>
          <p:cNvPr id="4" name="Immagine 3">
            <a:extLst>
              <a:ext uri="{FF2B5EF4-FFF2-40B4-BE49-F238E27FC236}">
                <a16:creationId xmlns:a16="http://schemas.microsoft.com/office/drawing/2014/main" xmlns="" id="{DCF2AB31-125B-4B91-976C-181E1428C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1040" y="1769669"/>
            <a:ext cx="3475039" cy="3318661"/>
          </a:xfrm>
          <a:prstGeom prst="rect">
            <a:avLst/>
          </a:prstGeom>
          <a:ln>
            <a:noFill/>
          </a:ln>
          <a:effectLst>
            <a:softEdge rad="635000"/>
          </a:effectLst>
        </p:spPr>
      </p:pic>
      <p:sp>
        <p:nvSpPr>
          <p:cNvPr id="5" name="Segnaposto piè di pagina 2">
            <a:extLst>
              <a:ext uri="{FF2B5EF4-FFF2-40B4-BE49-F238E27FC236}">
                <a16:creationId xmlns:a16="http://schemas.microsoft.com/office/drawing/2014/main" xmlns="" id="{75370F82-5E44-4167-A1E8-9D9267519A69}"/>
              </a:ext>
            </a:extLst>
          </p:cNvPr>
          <p:cNvSpPr txBox="1">
            <a:spLocks/>
          </p:cNvSpPr>
          <p:nvPr/>
        </p:nvSpPr>
        <p:spPr>
          <a:xfrm>
            <a:off x="0" y="6629400"/>
            <a:ext cx="5943600" cy="228600"/>
          </a:xfrm>
          <a:prstGeom prst="rect">
            <a:avLst/>
          </a:prstGeom>
        </p:spPr>
        <p:txBody>
          <a:bodyPr vert="horz" lIns="91440" tIns="45720" rIns="91440" bIns="45720" rtlCol="0" anchor="ct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«MINDFULNESS E BENESSERE» - Eva Mazzanti</a:t>
            </a:r>
          </a:p>
        </p:txBody>
      </p:sp>
    </p:spTree>
    <p:extLst>
      <p:ext uri="{BB962C8B-B14F-4D97-AF65-F5344CB8AC3E}">
        <p14:creationId xmlns:p14="http://schemas.microsoft.com/office/powerpoint/2010/main" val="349939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3A0D5ADE-08C0-42C0-939D-B5A319B12605}"/>
              </a:ext>
            </a:extLst>
          </p:cNvPr>
          <p:cNvSpPr txBox="1"/>
          <p:nvPr/>
        </p:nvSpPr>
        <p:spPr>
          <a:xfrm>
            <a:off x="858520" y="220348"/>
            <a:ext cx="1017016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dirty="0">
                <a:ln>
                  <a:noFill/>
                </a:ln>
                <a:solidFill>
                  <a:srgbClr val="9A5315"/>
                </a:solidFill>
                <a:effectLst/>
                <a:uLnTx/>
                <a:uFillTx/>
                <a:latin typeface="Segoe Print"/>
                <a:ea typeface="+mn-ea"/>
                <a:cs typeface="+mn-cs"/>
              </a:rPr>
              <a:t>Esperienze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dirty="0">
                <a:ln>
                  <a:noFill/>
                </a:ln>
                <a:solidFill>
                  <a:srgbClr val="9A5315"/>
                </a:solidFill>
                <a:effectLst/>
                <a:uLnTx/>
                <a:uFillTx/>
                <a:latin typeface="Segoe Print"/>
                <a:ea typeface="+mn-ea"/>
                <a:cs typeface="+mn-cs"/>
              </a:rPr>
              <a:t>di mindfulness e benessere</a:t>
            </a:r>
            <a:endParaRPr kumimoji="0" lang="it-IT" sz="4800" b="0" i="0" u="none" strike="noStrike" kern="1200" cap="none" spc="0" normalizeH="0" baseline="0" noProof="0" dirty="0">
              <a:ln>
                <a:noFill/>
              </a:ln>
              <a:solidFill>
                <a:srgbClr val="9A5315"/>
              </a:solidFill>
              <a:effectLst/>
              <a:uLnTx/>
              <a:uFillTx/>
              <a:latin typeface="Segoe Print"/>
              <a:ea typeface="+mn-ea"/>
              <a:cs typeface="+mn-cs"/>
            </a:endParaRPr>
          </a:p>
        </p:txBody>
      </p:sp>
      <p:pic>
        <p:nvPicPr>
          <p:cNvPr id="8" name="Immagine 7">
            <a:extLst>
              <a:ext uri="{FF2B5EF4-FFF2-40B4-BE49-F238E27FC236}">
                <a16:creationId xmlns:a16="http://schemas.microsoft.com/office/drawing/2014/main" xmlns="" id="{CF994786-1A3B-4F17-8235-AAF53E556792}"/>
              </a:ext>
            </a:extLst>
          </p:cNvPr>
          <p:cNvPicPr>
            <a:picLocks noChangeAspect="1"/>
          </p:cNvPicPr>
          <p:nvPr/>
        </p:nvPicPr>
        <p:blipFill>
          <a:blip r:embed="rId2"/>
          <a:stretch>
            <a:fillRect/>
          </a:stretch>
        </p:blipFill>
        <p:spPr>
          <a:xfrm>
            <a:off x="858520" y="2621516"/>
            <a:ext cx="2150590" cy="1775090"/>
          </a:xfrm>
          <a:prstGeom prst="rect">
            <a:avLst/>
          </a:prstGeom>
        </p:spPr>
      </p:pic>
      <p:pic>
        <p:nvPicPr>
          <p:cNvPr id="9" name="Immagine 8">
            <a:extLst>
              <a:ext uri="{FF2B5EF4-FFF2-40B4-BE49-F238E27FC236}">
                <a16:creationId xmlns:a16="http://schemas.microsoft.com/office/drawing/2014/main" xmlns="" id="{CFBA5C8E-59E4-4211-9293-0E758898CB20}"/>
              </a:ext>
            </a:extLst>
          </p:cNvPr>
          <p:cNvPicPr>
            <a:picLocks noChangeAspect="1"/>
          </p:cNvPicPr>
          <p:nvPr/>
        </p:nvPicPr>
        <p:blipFill>
          <a:blip r:embed="rId3"/>
          <a:stretch>
            <a:fillRect/>
          </a:stretch>
        </p:blipFill>
        <p:spPr>
          <a:xfrm>
            <a:off x="9063692" y="2410113"/>
            <a:ext cx="1904027" cy="2197896"/>
          </a:xfrm>
          <a:prstGeom prst="rect">
            <a:avLst/>
          </a:prstGeom>
        </p:spPr>
      </p:pic>
      <p:sp>
        <p:nvSpPr>
          <p:cNvPr id="10" name="Segnaposto contenuto 13">
            <a:extLst>
              <a:ext uri="{FF2B5EF4-FFF2-40B4-BE49-F238E27FC236}">
                <a16:creationId xmlns:a16="http://schemas.microsoft.com/office/drawing/2014/main" xmlns="" id="{F01EE626-B8B0-497D-82C4-CDD8FF61BF95}"/>
              </a:ext>
            </a:extLst>
          </p:cNvPr>
          <p:cNvSpPr txBox="1">
            <a:spLocks/>
          </p:cNvSpPr>
          <p:nvPr/>
        </p:nvSpPr>
        <p:spPr>
          <a:xfrm>
            <a:off x="2941320" y="2306608"/>
            <a:ext cx="5943599" cy="3806191"/>
          </a:xfrm>
          <a:prstGeom prst="rect">
            <a:avLst/>
          </a:prstGeom>
        </p:spPr>
        <p:txBody>
          <a:bodyPr rtlCol="0"/>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it-IT" sz="3200" b="1" i="1" u="none" strike="noStrike" kern="1200" cap="none" spc="0" normalizeH="0" baseline="0" noProof="0" dirty="0">
                <a:ln>
                  <a:noFill/>
                </a:ln>
                <a:solidFill>
                  <a:srgbClr val="0070C0"/>
                </a:solidFill>
                <a:effectLst/>
                <a:uLnTx/>
                <a:uFillTx/>
                <a:latin typeface="Gulim" panose="020B0600000101010101" pitchFamily="34" charset="-127"/>
                <a:ea typeface="Gulim" panose="020B0600000101010101" pitchFamily="34" charset="-127"/>
                <a:cs typeface="+mn-cs"/>
              </a:rPr>
              <a:t>«Un DIAMANTE </a:t>
            </a:r>
          </a:p>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it-IT" sz="3200" b="1" i="1" u="none" strike="noStrike" kern="1200" cap="none" spc="0" normalizeH="0" baseline="0" noProof="0" dirty="0">
                <a:ln>
                  <a:noFill/>
                </a:ln>
                <a:solidFill>
                  <a:srgbClr val="0070C0"/>
                </a:solidFill>
                <a:effectLst/>
                <a:uLnTx/>
                <a:uFillTx/>
                <a:latin typeface="Gulim" panose="020B0600000101010101" pitchFamily="34" charset="-127"/>
                <a:ea typeface="Gulim" panose="020B0600000101010101" pitchFamily="34" charset="-127"/>
                <a:cs typeface="+mn-cs"/>
              </a:rPr>
              <a:t>è un pezzo </a:t>
            </a:r>
          </a:p>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it-IT" sz="3200" b="1" i="1" u="none" strike="noStrike" kern="1200" cap="none" spc="0" normalizeH="0" baseline="0" noProof="0" dirty="0">
                <a:ln>
                  <a:noFill/>
                </a:ln>
                <a:solidFill>
                  <a:srgbClr val="0070C0"/>
                </a:solidFill>
                <a:effectLst/>
                <a:uLnTx/>
                <a:uFillTx/>
                <a:latin typeface="Gulim" panose="020B0600000101010101" pitchFamily="34" charset="-127"/>
                <a:ea typeface="Gulim" panose="020B0600000101010101" pitchFamily="34" charset="-127"/>
                <a:cs typeface="+mn-cs"/>
              </a:rPr>
              <a:t>di CARBONE</a:t>
            </a:r>
          </a:p>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it-IT" sz="3200" b="1" i="1" u="none" strike="noStrike" kern="1200" cap="none" spc="0" normalizeH="0" baseline="0" noProof="0" dirty="0">
                <a:ln>
                  <a:noFill/>
                </a:ln>
                <a:solidFill>
                  <a:srgbClr val="0070C0"/>
                </a:solidFill>
                <a:effectLst/>
                <a:uLnTx/>
                <a:uFillTx/>
                <a:latin typeface="Gulim" panose="020B0600000101010101" pitchFamily="34" charset="-127"/>
                <a:ea typeface="Gulim" panose="020B0600000101010101" pitchFamily="34" charset="-127"/>
                <a:cs typeface="+mn-cs"/>
              </a:rPr>
              <a:t>che ha creduto in se stesso.»</a:t>
            </a:r>
          </a:p>
        </p:txBody>
      </p:sp>
      <p:sp>
        <p:nvSpPr>
          <p:cNvPr id="7" name="Segnaposto piè di pagina 2">
            <a:extLst>
              <a:ext uri="{FF2B5EF4-FFF2-40B4-BE49-F238E27FC236}">
                <a16:creationId xmlns:a16="http://schemas.microsoft.com/office/drawing/2014/main" xmlns="" id="{C383231A-D4D5-4960-8054-3F80CF3F7CE4}"/>
              </a:ext>
            </a:extLst>
          </p:cNvPr>
          <p:cNvSpPr txBox="1">
            <a:spLocks/>
          </p:cNvSpPr>
          <p:nvPr/>
        </p:nvSpPr>
        <p:spPr>
          <a:xfrm>
            <a:off x="0" y="6629400"/>
            <a:ext cx="5943600" cy="228600"/>
          </a:xfrm>
          <a:prstGeom prst="rect">
            <a:avLst/>
          </a:prstGeom>
        </p:spPr>
        <p:txBody>
          <a:bodyPr vert="horz" lIns="91440" tIns="45720" rIns="91440" bIns="45720" rtlCol="0" anchor="ctr"/>
          <a:lstStyle>
            <a:defPPr>
              <a:defRPr lang="it-IT"/>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«MINDFULNESS E BENESSERE» - Eva Mazzanti</a:t>
            </a:r>
          </a:p>
        </p:txBody>
      </p:sp>
      <p:sp>
        <p:nvSpPr>
          <p:cNvPr id="11" name="CasellaDiTesto 10">
            <a:extLst>
              <a:ext uri="{FF2B5EF4-FFF2-40B4-BE49-F238E27FC236}">
                <a16:creationId xmlns:a16="http://schemas.microsoft.com/office/drawing/2014/main" xmlns="" id="{DD25F97C-6386-44BD-B451-163317D9C287}"/>
              </a:ext>
            </a:extLst>
          </p:cNvPr>
          <p:cNvSpPr txBox="1"/>
          <p:nvPr/>
        </p:nvSpPr>
        <p:spPr>
          <a:xfrm>
            <a:off x="3852660" y="5281802"/>
            <a:ext cx="448667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800" b="1" dirty="0">
                <a:solidFill>
                  <a:srgbClr val="9A5315"/>
                </a:solidFill>
                <a:latin typeface="Candara" panose="020E0502030303020204" pitchFamily="34" charset="0"/>
              </a:rPr>
              <a:t>FINE</a:t>
            </a:r>
            <a:endParaRPr kumimoji="0" lang="it-IT" sz="4800" b="1" i="0" u="none" strike="noStrike" kern="1200" cap="none" spc="0" normalizeH="0" baseline="0" noProof="0" dirty="0">
              <a:ln>
                <a:noFill/>
              </a:ln>
              <a:solidFill>
                <a:srgbClr val="9A5315"/>
              </a:solidFill>
              <a:effectLst/>
              <a:uLnTx/>
              <a:uFillTx/>
              <a:latin typeface="Candara" panose="020E0502030303020204" pitchFamily="34" charset="0"/>
            </a:endParaRPr>
          </a:p>
        </p:txBody>
      </p:sp>
    </p:spTree>
    <p:extLst>
      <p:ext uri="{BB962C8B-B14F-4D97-AF65-F5344CB8AC3E}">
        <p14:creationId xmlns:p14="http://schemas.microsoft.com/office/powerpoint/2010/main" val="3646040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1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792892" y="1311458"/>
            <a:ext cx="9017348" cy="1610139"/>
          </a:xfrm>
        </p:spPr>
        <p:txBody>
          <a:bodyPr rtlCol="0">
            <a:normAutofit/>
          </a:bodyPr>
          <a:lstStyle/>
          <a:p>
            <a:pPr algn="ctr" rtl="0"/>
            <a:r>
              <a:rPr lang="it-IT" dirty="0"/>
              <a:t>Grazie per l’attenzione e</a:t>
            </a:r>
            <a:br>
              <a:rPr lang="it-IT" dirty="0"/>
            </a:br>
            <a:r>
              <a:rPr lang="it-IT" dirty="0"/>
              <a:t> la pazienza </a:t>
            </a:r>
          </a:p>
        </p:txBody>
      </p:sp>
      <p:sp>
        <p:nvSpPr>
          <p:cNvPr id="3" name="Segnaposto testo 2"/>
          <p:cNvSpPr>
            <a:spLocks noGrp="1"/>
          </p:cNvSpPr>
          <p:nvPr>
            <p:ph type="body" idx="1"/>
          </p:nvPr>
        </p:nvSpPr>
        <p:spPr>
          <a:xfrm>
            <a:off x="7339898" y="3858991"/>
            <a:ext cx="2322262" cy="455277"/>
          </a:xfrm>
        </p:spPr>
        <p:txBody>
          <a:bodyPr rtlCol="0">
            <a:normAutofit lnSpcReduction="10000"/>
          </a:bodyPr>
          <a:lstStyle/>
          <a:p>
            <a:pPr algn="r" rtl="0"/>
            <a:r>
              <a:rPr lang="it-IT" dirty="0"/>
              <a:t>Eva Mazzanti</a:t>
            </a:r>
          </a:p>
        </p:txBody>
      </p:sp>
      <p:sp>
        <p:nvSpPr>
          <p:cNvPr id="6" name="Segnaposto testo 2">
            <a:extLst>
              <a:ext uri="{FF2B5EF4-FFF2-40B4-BE49-F238E27FC236}">
                <a16:creationId xmlns:a16="http://schemas.microsoft.com/office/drawing/2014/main" xmlns="" id="{797755AB-A843-4E4B-A938-2CE8E30BACB4}"/>
              </a:ext>
            </a:extLst>
          </p:cNvPr>
          <p:cNvSpPr txBox="1">
            <a:spLocks/>
          </p:cNvSpPr>
          <p:nvPr/>
        </p:nvSpPr>
        <p:spPr>
          <a:xfrm>
            <a:off x="6443629" y="4314268"/>
            <a:ext cx="4114800" cy="45527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10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8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baseline="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it-IT" sz="2000" b="0" i="0" u="none" strike="noStrike" kern="1200" cap="none" spc="0" normalizeH="0" baseline="0" noProof="0" dirty="0">
                <a:ln>
                  <a:noFill/>
                </a:ln>
                <a:solidFill>
                  <a:srgbClr val="9A5315"/>
                </a:solidFill>
                <a:effectLst/>
                <a:uLnTx/>
                <a:uFillTx/>
                <a:latin typeface="Segoe Print"/>
                <a:ea typeface="+mn-ea"/>
                <a:cs typeface="+mn-cs"/>
              </a:rPr>
              <a:t>Un abbraccio e buona felicità</a:t>
            </a:r>
          </a:p>
        </p:txBody>
      </p:sp>
      <p:pic>
        <p:nvPicPr>
          <p:cNvPr id="7" name="Elemento grafico 6" descr="Faccia angelo senza riempimento">
            <a:extLst>
              <a:ext uri="{FF2B5EF4-FFF2-40B4-BE49-F238E27FC236}">
                <a16:creationId xmlns:a16="http://schemas.microsoft.com/office/drawing/2014/main" xmlns="" id="{E67EA85C-9709-4483-BAAA-777256968E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501029" y="2259753"/>
            <a:ext cx="914400" cy="914400"/>
          </a:xfrm>
          <a:prstGeom prst="rect">
            <a:avLst/>
          </a:prstGeom>
        </p:spPr>
      </p:pic>
      <p:sp>
        <p:nvSpPr>
          <p:cNvPr id="8" name="Segnaposto piè di pagina 2">
            <a:extLst>
              <a:ext uri="{FF2B5EF4-FFF2-40B4-BE49-F238E27FC236}">
                <a16:creationId xmlns:a16="http://schemas.microsoft.com/office/drawing/2014/main" xmlns="" id="{6E7F4B9B-6AF7-457A-8035-5BDC665D703F}"/>
              </a:ext>
            </a:extLst>
          </p:cNvPr>
          <p:cNvSpPr txBox="1">
            <a:spLocks/>
          </p:cNvSpPr>
          <p:nvPr/>
        </p:nvSpPr>
        <p:spPr>
          <a:xfrm>
            <a:off x="0" y="6553200"/>
            <a:ext cx="5943600" cy="228600"/>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«MINDFULNESS E BENESSERE» - Eva Mazzanti</a:t>
            </a:r>
            <a:endParaRPr lang="it-IT"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xmlns="" id="{69D2B274-4553-4C78-AE49-45AABA0F44DA}"/>
              </a:ext>
            </a:extLst>
          </p:cNvPr>
          <p:cNvSpPr>
            <a:spLocks noGrp="1"/>
          </p:cNvSpPr>
          <p:nvPr>
            <p:ph type="title"/>
          </p:nvPr>
        </p:nvSpPr>
        <p:spPr>
          <a:xfrm>
            <a:off x="648929" y="0"/>
            <a:ext cx="11159613" cy="1533831"/>
          </a:xfrm>
        </p:spPr>
        <p:txBody>
          <a:bodyPr rtlCol="0">
            <a:normAutofit/>
          </a:bodyPr>
          <a:lstStyle/>
          <a:p>
            <a:pPr algn="ctr" rtl="0">
              <a:lnSpc>
                <a:spcPct val="100000"/>
              </a:lnSpc>
            </a:pPr>
            <a:r>
              <a:rPr lang="it-IT" sz="4000" dirty="0">
                <a:solidFill>
                  <a:schemeClr val="accent1">
                    <a:lumMod val="50000"/>
                  </a:schemeClr>
                </a:solidFill>
                <a:effectLst>
                  <a:outerShdw blurRad="38100" dist="38100" dir="2700000" algn="tl">
                    <a:srgbClr val="000000">
                      <a:alpha val="43137"/>
                    </a:srgbClr>
                  </a:outerShdw>
                </a:effectLst>
              </a:rPr>
              <a:t>LA MINDFULNESS va vissuta  </a:t>
            </a:r>
            <a:br>
              <a:rPr lang="it-IT" sz="4000" dirty="0">
                <a:solidFill>
                  <a:schemeClr val="accent1">
                    <a:lumMod val="50000"/>
                  </a:schemeClr>
                </a:solidFill>
                <a:effectLst>
                  <a:outerShdw blurRad="38100" dist="38100" dir="2700000" algn="tl">
                    <a:srgbClr val="000000">
                      <a:alpha val="43137"/>
                    </a:srgbClr>
                  </a:outerShdw>
                </a:effectLst>
              </a:rPr>
            </a:br>
            <a:r>
              <a:rPr lang="it-IT" sz="4000" dirty="0">
                <a:solidFill>
                  <a:schemeClr val="accent1">
                    <a:lumMod val="50000"/>
                  </a:schemeClr>
                </a:solidFill>
                <a:effectLst>
                  <a:outerShdw blurRad="38100" dist="38100" dir="2700000" algn="tl">
                    <a:srgbClr val="000000">
                      <a:alpha val="43137"/>
                    </a:srgbClr>
                  </a:outerShdw>
                </a:effectLst>
              </a:rPr>
              <a:t>prima di poterla utilizzare</a:t>
            </a:r>
          </a:p>
        </p:txBody>
      </p:sp>
      <p:sp>
        <p:nvSpPr>
          <p:cNvPr id="8" name="CasellaDiTesto 7">
            <a:extLst>
              <a:ext uri="{FF2B5EF4-FFF2-40B4-BE49-F238E27FC236}">
                <a16:creationId xmlns:a16="http://schemas.microsoft.com/office/drawing/2014/main" xmlns="" id="{BFF17C8E-0A19-450F-ABF7-E582BAFC5CD6}"/>
              </a:ext>
            </a:extLst>
          </p:cNvPr>
          <p:cNvSpPr txBox="1"/>
          <p:nvPr/>
        </p:nvSpPr>
        <p:spPr>
          <a:xfrm>
            <a:off x="3165003" y="2219974"/>
            <a:ext cx="800345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Candara" panose="020E0502030303020204" pitchFamily="34" charset="0"/>
              </a:rPr>
              <a:t>Tutto quello che vale la pena di ottenere nella vita richiede pratica.</a:t>
            </a:r>
          </a:p>
        </p:txBody>
      </p:sp>
      <p:sp>
        <p:nvSpPr>
          <p:cNvPr id="5" name="Segnaposto piè di pagina 2">
            <a:extLst>
              <a:ext uri="{FF2B5EF4-FFF2-40B4-BE49-F238E27FC236}">
                <a16:creationId xmlns:a16="http://schemas.microsoft.com/office/drawing/2014/main" xmlns="" id="{9C9B62E5-68C9-440F-8406-3623245E0CF9}"/>
              </a:ext>
            </a:extLst>
          </p:cNvPr>
          <p:cNvSpPr txBox="1">
            <a:spLocks/>
          </p:cNvSpPr>
          <p:nvPr/>
        </p:nvSpPr>
        <p:spPr>
          <a:xfrm>
            <a:off x="285135" y="6553200"/>
            <a:ext cx="5943600" cy="228600"/>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a:t>«</a:t>
            </a:r>
            <a:r>
              <a:rPr lang="it-IT" sz="1200" dirty="0"/>
              <a:t>MINDFULNESS E BENESSERE» - Eva Mazzanti</a:t>
            </a:r>
            <a:endParaRPr lang="it-IT" dirty="0"/>
          </a:p>
        </p:txBody>
      </p:sp>
      <p:sp>
        <p:nvSpPr>
          <p:cNvPr id="7" name="CasellaDiTesto 6">
            <a:extLst>
              <a:ext uri="{FF2B5EF4-FFF2-40B4-BE49-F238E27FC236}">
                <a16:creationId xmlns:a16="http://schemas.microsoft.com/office/drawing/2014/main" xmlns="" id="{5C205518-46AF-4303-96FA-0DAC98E1990B}"/>
              </a:ext>
            </a:extLst>
          </p:cNvPr>
          <p:cNvSpPr txBox="1"/>
          <p:nvPr/>
        </p:nvSpPr>
        <p:spPr>
          <a:xfrm>
            <a:off x="3165003" y="3560809"/>
            <a:ext cx="8003459" cy="1569660"/>
          </a:xfrm>
          <a:prstGeom prst="rect">
            <a:avLst/>
          </a:prstGeom>
          <a:noFill/>
        </p:spPr>
        <p:txBody>
          <a:bodyPr wrap="square" rtlCol="0">
            <a:spAutoFit/>
          </a:bodyPr>
          <a:lstStyle/>
          <a:p>
            <a:pPr lvl="0" algn="ctr">
              <a:defRPr/>
            </a:pPr>
            <a:r>
              <a:rPr lang="it-IT" sz="4000" dirty="0">
                <a:solidFill>
                  <a:schemeClr val="accent6">
                    <a:lumMod val="75000"/>
                  </a:schemeClr>
                </a:solidFill>
                <a:latin typeface="Candara" panose="020E0502030303020204" pitchFamily="34" charset="0"/>
              </a:rPr>
              <a:t>Noi siamo ciò che facciamo sempre.</a:t>
            </a:r>
          </a:p>
          <a:p>
            <a:pPr lvl="0" algn="ctr">
              <a:defRPr/>
            </a:pPr>
            <a:r>
              <a:rPr lang="it-IT" sz="3200" dirty="0">
                <a:solidFill>
                  <a:schemeClr val="accent6">
                    <a:lumMod val="75000"/>
                  </a:schemeClr>
                </a:solidFill>
                <a:latin typeface="Candara" panose="020E0502030303020204" pitchFamily="34" charset="0"/>
              </a:rPr>
              <a:t>L’eccellenza non è un atto, ma una abitudine.</a:t>
            </a:r>
          </a:p>
          <a:p>
            <a:pPr lvl="0" algn="ctr">
              <a:defRPr/>
            </a:pPr>
            <a:r>
              <a:rPr lang="it-IT" sz="2400" dirty="0">
                <a:solidFill>
                  <a:schemeClr val="accent6">
                    <a:lumMod val="75000"/>
                  </a:schemeClr>
                </a:solidFill>
                <a:latin typeface="Candara" panose="020E0502030303020204" pitchFamily="34" charset="0"/>
              </a:rPr>
              <a:t>Aristotele</a:t>
            </a:r>
          </a:p>
        </p:txBody>
      </p:sp>
    </p:spTree>
    <p:extLst>
      <p:ext uri="{BB962C8B-B14F-4D97-AF65-F5344CB8AC3E}">
        <p14:creationId xmlns:p14="http://schemas.microsoft.com/office/powerpoint/2010/main" val="65990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5212" y="304800"/>
            <a:ext cx="10058402" cy="668594"/>
          </a:xfrm>
        </p:spPr>
        <p:txBody>
          <a:bodyPr rtlCol="0"/>
          <a:lstStyle/>
          <a:p>
            <a:pPr algn="ctr" rtl="0"/>
            <a:r>
              <a:rPr lang="it-IT" b="1" dirty="0">
                <a:solidFill>
                  <a:schemeClr val="tx1"/>
                </a:solidFill>
                <a:effectLst>
                  <a:outerShdw blurRad="38100" dist="38100" dir="2700000" algn="tl">
                    <a:srgbClr val="000000">
                      <a:alpha val="43137"/>
                    </a:srgbClr>
                  </a:outerShdw>
                </a:effectLst>
              </a:rPr>
              <a:t>PERCHE’ VA VISSUTA?</a:t>
            </a:r>
          </a:p>
        </p:txBody>
      </p:sp>
      <p:sp>
        <p:nvSpPr>
          <p:cNvPr id="7" name="CasellaDiTesto 6">
            <a:extLst>
              <a:ext uri="{FF2B5EF4-FFF2-40B4-BE49-F238E27FC236}">
                <a16:creationId xmlns:a16="http://schemas.microsoft.com/office/drawing/2014/main" xmlns="" id="{6A9E474F-28BD-4B65-8B20-E900C8FD81D9}"/>
              </a:ext>
            </a:extLst>
          </p:cNvPr>
          <p:cNvSpPr txBox="1"/>
          <p:nvPr/>
        </p:nvSpPr>
        <p:spPr>
          <a:xfrm>
            <a:off x="1499089" y="1334451"/>
            <a:ext cx="9006349" cy="206210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9A5315"/>
                </a:solidFill>
                <a:uLnTx/>
                <a:uFillTx/>
                <a:latin typeface="Candara" panose="020E0502030303020204" pitchFamily="34" charset="0"/>
              </a:rPr>
              <a:t>L’approccio della Mindfulness si fonda sull’ESPERIENZA PERSONALE 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9A5315"/>
                </a:solidFill>
                <a:uLnTx/>
                <a:uFillTx/>
                <a:latin typeface="Candara" panose="020E0502030303020204" pitchFamily="34" charset="0"/>
              </a:rPr>
              <a:t>sulla PRATICA CONTINUATIVA</a:t>
            </a:r>
          </a:p>
        </p:txBody>
      </p:sp>
      <p:sp>
        <p:nvSpPr>
          <p:cNvPr id="8" name="CasellaDiTesto 7">
            <a:extLst>
              <a:ext uri="{FF2B5EF4-FFF2-40B4-BE49-F238E27FC236}">
                <a16:creationId xmlns:a16="http://schemas.microsoft.com/office/drawing/2014/main" xmlns="" id="{986DBAEB-0D1E-428B-8CD1-F575052C8F1B}"/>
              </a:ext>
            </a:extLst>
          </p:cNvPr>
          <p:cNvSpPr txBox="1"/>
          <p:nvPr/>
        </p:nvSpPr>
        <p:spPr>
          <a:xfrm>
            <a:off x="1344233" y="3812317"/>
            <a:ext cx="9316063" cy="186204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it-IT"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Segoe Print"/>
                <a:ea typeface="+mn-ea"/>
                <a:cs typeface="+mn-cs"/>
              </a:rPr>
              <a:t>Essere MINDFUL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it-IT"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Segoe Print"/>
                <a:ea typeface="+mn-ea"/>
                <a:cs typeface="+mn-cs"/>
              </a:rPr>
              <a:t>è prima di tutto un’ esperienza.</a:t>
            </a:r>
          </a:p>
        </p:txBody>
      </p:sp>
      <p:sp>
        <p:nvSpPr>
          <p:cNvPr id="10" name="Segnaposto piè di pagina 2">
            <a:extLst>
              <a:ext uri="{FF2B5EF4-FFF2-40B4-BE49-F238E27FC236}">
                <a16:creationId xmlns:a16="http://schemas.microsoft.com/office/drawing/2014/main" xmlns="" id="{FC50C9C8-F539-4AB8-91F4-6851273E2C18}"/>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Tree>
    <p:extLst>
      <p:ext uri="{BB962C8B-B14F-4D97-AF65-F5344CB8AC3E}">
        <p14:creationId xmlns:p14="http://schemas.microsoft.com/office/powerpoint/2010/main" val="41230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14141" y="452283"/>
            <a:ext cx="8442582" cy="941439"/>
          </a:xfrm>
        </p:spPr>
        <p:txBody>
          <a:bodyPr rtlCol="0">
            <a:normAutofit/>
          </a:bodyPr>
          <a:lstStyle/>
          <a:p>
            <a:pPr algn="ctr"/>
            <a:r>
              <a:rPr lang="it-IT" sz="4800" dirty="0">
                <a:solidFill>
                  <a:schemeClr val="tx1"/>
                </a:solidFill>
                <a:effectLst>
                  <a:outerShdw blurRad="38100" dist="38100" dir="2700000" algn="tl">
                    <a:srgbClr val="000000">
                      <a:alpha val="43137"/>
                    </a:srgbClr>
                  </a:outerShdw>
                </a:effectLst>
                <a:latin typeface="+mn-lt"/>
              </a:rPr>
              <a:t>MINDFULNESS</a:t>
            </a:r>
          </a:p>
        </p:txBody>
      </p:sp>
      <p:sp>
        <p:nvSpPr>
          <p:cNvPr id="3" name="Titolo 1">
            <a:extLst>
              <a:ext uri="{FF2B5EF4-FFF2-40B4-BE49-F238E27FC236}">
                <a16:creationId xmlns:a16="http://schemas.microsoft.com/office/drawing/2014/main" xmlns="" id="{6880D993-2082-4FDE-B8E9-61DB9BDEC2E4}"/>
              </a:ext>
            </a:extLst>
          </p:cNvPr>
          <p:cNvSpPr txBox="1">
            <a:spLocks/>
          </p:cNvSpPr>
          <p:nvPr/>
        </p:nvSpPr>
        <p:spPr>
          <a:xfrm>
            <a:off x="4346841" y="1945967"/>
            <a:ext cx="7069393" cy="35274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3200" b="0" i="0" u="none" strike="noStrike" kern="1200" cap="none" spc="0" normalizeH="0" baseline="0" noProof="0" dirty="0">
                <a:ln>
                  <a:noFill/>
                </a:ln>
                <a:solidFill>
                  <a:schemeClr val="tx1"/>
                </a:solidFill>
                <a:effectLst/>
                <a:uLnTx/>
                <a:uFillTx/>
                <a:latin typeface="Candara" panose="020E0502030303020204" pitchFamily="34" charset="0"/>
              </a:rPr>
              <a:t>È una via per scoprire il nostro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3200" b="1" i="0" u="none" strike="noStrike" kern="1200" cap="none" spc="0" normalizeH="0" baseline="0" noProof="0" dirty="0">
                <a:ln>
                  <a:noFill/>
                </a:ln>
                <a:solidFill>
                  <a:schemeClr val="tx1"/>
                </a:solidFill>
                <a:effectLst/>
                <a:uLnTx/>
                <a:uFillTx/>
                <a:latin typeface="Candara" panose="020E0502030303020204" pitchFamily="34" charset="0"/>
              </a:rPr>
              <a:t>modo di essere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3200" b="0" i="0" u="none" strike="noStrike" kern="1200" cap="none" spc="0" normalizeH="0" baseline="0" noProof="0" dirty="0">
                <a:ln>
                  <a:noFill/>
                </a:ln>
                <a:solidFill>
                  <a:schemeClr val="tx1"/>
                </a:solidFill>
                <a:effectLst/>
                <a:uLnTx/>
                <a:uFillTx/>
                <a:latin typeface="Candara" panose="020E0502030303020204" pitchFamily="34" charset="0"/>
              </a:rPr>
              <a:t>che ci rende vividamente più coscienti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3200" b="1" i="0" u="none" strike="noStrike" kern="1200" cap="none" spc="0" normalizeH="0" baseline="0" noProof="0" dirty="0">
                <a:ln>
                  <a:noFill/>
                </a:ln>
                <a:solidFill>
                  <a:schemeClr val="tx1"/>
                </a:solidFill>
                <a:effectLst/>
                <a:uLnTx/>
                <a:uFillTx/>
                <a:latin typeface="Candara" panose="020E0502030303020204" pitchFamily="34" charset="0"/>
              </a:rPr>
              <a:t>del respiro, del corpo e della mente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3200" b="0" i="0" u="none" strike="noStrike" kern="1200" cap="none" spc="0" normalizeH="0" baseline="0" noProof="0" dirty="0">
                <a:ln>
                  <a:noFill/>
                </a:ln>
                <a:solidFill>
                  <a:schemeClr val="tx1"/>
                </a:solidFill>
                <a:effectLst/>
                <a:uLnTx/>
                <a:uFillTx/>
                <a:latin typeface="Candara" panose="020E0502030303020204" pitchFamily="34" charset="0"/>
              </a:rPr>
              <a:t>in modo da poter cominciare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3200" b="0" i="0" u="none" strike="noStrike" kern="1200" cap="none" spc="0" normalizeH="0" baseline="0" noProof="0" dirty="0">
                <a:ln>
                  <a:noFill/>
                </a:ln>
                <a:solidFill>
                  <a:schemeClr val="tx1"/>
                </a:solidFill>
                <a:effectLst/>
                <a:uLnTx/>
                <a:uFillTx/>
                <a:latin typeface="Candara" panose="020E0502030303020204" pitchFamily="34" charset="0"/>
              </a:rPr>
              <a:t>a prendersi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it-IT" sz="3200" b="1" i="0" u="none" strike="noStrike" kern="1200" cap="none" spc="0" normalizeH="0" baseline="0" noProof="0" dirty="0">
                <a:ln>
                  <a:noFill/>
                </a:ln>
                <a:solidFill>
                  <a:schemeClr val="tx1"/>
                </a:solidFill>
                <a:effectLst/>
                <a:uLnTx/>
                <a:uFillTx/>
                <a:latin typeface="Candara" panose="020E0502030303020204" pitchFamily="34" charset="0"/>
              </a:rPr>
              <a:t>più consapevole e profonda cura di </a:t>
            </a:r>
            <a:r>
              <a:rPr kumimoji="0" lang="it-IT" sz="3200" b="1" i="0" u="none" strike="noStrike" kern="1200" cap="none" spc="0" normalizeH="0" baseline="0" noProof="0" dirty="0" err="1">
                <a:ln>
                  <a:noFill/>
                </a:ln>
                <a:solidFill>
                  <a:schemeClr val="tx1"/>
                </a:solidFill>
                <a:effectLst/>
                <a:uLnTx/>
                <a:uFillTx/>
                <a:latin typeface="Candara" panose="020E0502030303020204" pitchFamily="34" charset="0"/>
              </a:rPr>
              <a:t>sè</a:t>
            </a:r>
            <a:r>
              <a:rPr kumimoji="0" lang="it-IT" sz="3200" b="1" i="0" u="none" strike="noStrike" kern="1200" cap="none" spc="0" normalizeH="0" baseline="0" noProof="0" dirty="0">
                <a:ln>
                  <a:noFill/>
                </a:ln>
                <a:solidFill>
                  <a:schemeClr val="tx1"/>
                </a:solidFill>
                <a:effectLst/>
                <a:uLnTx/>
                <a:uFillTx/>
                <a:latin typeface="Candara" panose="020E0502030303020204" pitchFamily="34" charset="0"/>
              </a:rPr>
              <a:t> </a:t>
            </a:r>
          </a:p>
        </p:txBody>
      </p:sp>
      <p:pic>
        <p:nvPicPr>
          <p:cNvPr id="5" name="Immagine 4">
            <a:extLst>
              <a:ext uri="{FF2B5EF4-FFF2-40B4-BE49-F238E27FC236}">
                <a16:creationId xmlns:a16="http://schemas.microsoft.com/office/drawing/2014/main" xmlns="" id="{7650A40E-7FBF-4105-9030-2B88E1EE7D1E}"/>
              </a:ext>
            </a:extLst>
          </p:cNvPr>
          <p:cNvPicPr>
            <a:picLocks noChangeAspect="1"/>
          </p:cNvPicPr>
          <p:nvPr/>
        </p:nvPicPr>
        <p:blipFill rotWithShape="1">
          <a:blip r:embed="rId3">
            <a:extLst>
              <a:ext uri="{28A0092B-C50C-407E-A947-70E740481C1C}">
                <a14:useLocalDpi xmlns:a14="http://schemas.microsoft.com/office/drawing/2010/main" val="0"/>
              </a:ext>
            </a:extLst>
          </a:blip>
          <a:srcRect l="41605"/>
          <a:stretch/>
        </p:blipFill>
        <p:spPr>
          <a:xfrm>
            <a:off x="255638" y="1945967"/>
            <a:ext cx="3716594" cy="3987455"/>
          </a:xfrm>
          <a:prstGeom prst="rect">
            <a:avLst/>
          </a:prstGeom>
        </p:spPr>
      </p:pic>
      <p:sp>
        <p:nvSpPr>
          <p:cNvPr id="6" name="Segnaposto piè di pagina 2">
            <a:extLst>
              <a:ext uri="{FF2B5EF4-FFF2-40B4-BE49-F238E27FC236}">
                <a16:creationId xmlns:a16="http://schemas.microsoft.com/office/drawing/2014/main" xmlns="" id="{5078D525-954D-4C40-AA37-94E6DA154252}"/>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Tree>
    <p:extLst>
      <p:ext uri="{BB962C8B-B14F-4D97-AF65-F5344CB8AC3E}">
        <p14:creationId xmlns:p14="http://schemas.microsoft.com/office/powerpoint/2010/main" val="336406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96644"/>
            <a:ext cx="12191999" cy="993059"/>
          </a:xfrm>
        </p:spPr>
        <p:txBody>
          <a:bodyPr rtlCol="0">
            <a:normAutofit/>
          </a:bodyPr>
          <a:lstStyle/>
          <a:p>
            <a:pPr algn="ctr"/>
            <a:r>
              <a:rPr lang="it-IT" sz="6000" dirty="0">
                <a:solidFill>
                  <a:schemeClr val="tx1"/>
                </a:solidFill>
                <a:effectLst>
                  <a:outerShdw blurRad="38100" dist="38100" dir="2700000" algn="tl">
                    <a:srgbClr val="000000">
                      <a:alpha val="43137"/>
                    </a:srgbClr>
                  </a:outerShdw>
                </a:effectLst>
                <a:latin typeface="+mn-lt"/>
              </a:rPr>
              <a:t>Il suo fondatore la definisce</a:t>
            </a:r>
          </a:p>
        </p:txBody>
      </p:sp>
      <p:pic>
        <p:nvPicPr>
          <p:cNvPr id="6" name="Immagine 5">
            <a:extLst>
              <a:ext uri="{FF2B5EF4-FFF2-40B4-BE49-F238E27FC236}">
                <a16:creationId xmlns:a16="http://schemas.microsoft.com/office/drawing/2014/main" xmlns="" id="{7EC23E56-873E-4C11-97F2-C011AB65A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175" y="1071716"/>
            <a:ext cx="8020784" cy="5186517"/>
          </a:xfrm>
          <a:prstGeom prst="rect">
            <a:avLst/>
          </a:prstGeom>
          <a:effectLst>
            <a:softEdge rad="63500"/>
          </a:effectLst>
        </p:spPr>
      </p:pic>
      <p:sp>
        <p:nvSpPr>
          <p:cNvPr id="4" name="Segnaposto piè di pagina 2">
            <a:extLst>
              <a:ext uri="{FF2B5EF4-FFF2-40B4-BE49-F238E27FC236}">
                <a16:creationId xmlns:a16="http://schemas.microsoft.com/office/drawing/2014/main" xmlns="" id="{D59DF2DB-923F-4620-AE76-E49E47E4F355}"/>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Tree>
    <p:extLst>
      <p:ext uri="{BB962C8B-B14F-4D97-AF65-F5344CB8AC3E}">
        <p14:creationId xmlns:p14="http://schemas.microsoft.com/office/powerpoint/2010/main" val="46104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62B634F-6D62-4CFA-8CDC-E683122200EE}"/>
              </a:ext>
            </a:extLst>
          </p:cNvPr>
          <p:cNvSpPr>
            <a:spLocks noGrp="1"/>
          </p:cNvSpPr>
          <p:nvPr>
            <p:ph type="title"/>
          </p:nvPr>
        </p:nvSpPr>
        <p:spPr>
          <a:xfrm>
            <a:off x="1066799" y="98322"/>
            <a:ext cx="10058402" cy="1219200"/>
          </a:xfrm>
        </p:spPr>
        <p:txBody>
          <a:bodyPr anchor="ctr">
            <a:normAutofit/>
          </a:bodyPr>
          <a:lstStyle/>
          <a:p>
            <a:pPr algn="ctr"/>
            <a:r>
              <a:rPr lang="it-IT" sz="4800" b="1" dirty="0">
                <a:solidFill>
                  <a:schemeClr val="tx1"/>
                </a:solidFill>
                <a:effectLst>
                  <a:outerShdw blurRad="38100" dist="38100" dir="2700000" algn="tl">
                    <a:srgbClr val="000000">
                      <a:alpha val="43137"/>
                    </a:srgbClr>
                  </a:outerShdw>
                </a:effectLst>
              </a:rPr>
              <a:t>MIGLIORA</a:t>
            </a:r>
          </a:p>
        </p:txBody>
      </p:sp>
      <p:sp>
        <p:nvSpPr>
          <p:cNvPr id="3" name="Segnaposto contenuto 13">
            <a:extLst>
              <a:ext uri="{FF2B5EF4-FFF2-40B4-BE49-F238E27FC236}">
                <a16:creationId xmlns:a16="http://schemas.microsoft.com/office/drawing/2014/main" xmlns="" id="{5FF6E74D-169F-4FD2-83A8-46D3F31B4D10}"/>
              </a:ext>
            </a:extLst>
          </p:cNvPr>
          <p:cNvSpPr txBox="1">
            <a:spLocks/>
          </p:cNvSpPr>
          <p:nvPr/>
        </p:nvSpPr>
        <p:spPr>
          <a:xfrm>
            <a:off x="1582994" y="1334769"/>
            <a:ext cx="9783097" cy="5135511"/>
          </a:xfrm>
          <a:prstGeom prst="rect">
            <a:avLst/>
          </a:prstGeom>
        </p:spPr>
        <p:txBody>
          <a:bodyPr rtlCol="0"/>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347472" marR="0" lvl="0" indent="-347472"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it-IT" sz="3200" b="1" i="0" u="none" strike="noStrike" kern="1200" cap="none" spc="0" normalizeH="0" baseline="0" noProof="0" dirty="0">
                <a:ln>
                  <a:noFill/>
                </a:ln>
                <a:solidFill>
                  <a:srgbClr val="9A5315"/>
                </a:solidFill>
                <a:effectLst/>
                <a:uLnTx/>
                <a:uFillTx/>
                <a:latin typeface="Candara" panose="020E0502030303020204" pitchFamily="34" charset="0"/>
              </a:rPr>
              <a:t>La consapevolezza di sé</a:t>
            </a:r>
            <a:r>
              <a:rPr kumimoji="0" lang="it-IT" sz="3200" b="0" i="0" u="none" strike="noStrike" kern="1200" cap="none" spc="0" normalizeH="0" baseline="0" noProof="0" dirty="0">
                <a:ln>
                  <a:noFill/>
                </a:ln>
                <a:solidFill>
                  <a:srgbClr val="9A5315"/>
                </a:solidFill>
                <a:effectLst/>
                <a:uLnTx/>
                <a:uFillTx/>
                <a:latin typeface="Candara" panose="020E0502030303020204" pitchFamily="34" charset="0"/>
              </a:rPr>
              <a:t>: del corpo, </a:t>
            </a:r>
            <a:r>
              <a:rPr lang="it-IT" sz="3200" dirty="0">
                <a:solidFill>
                  <a:srgbClr val="9A5315"/>
                </a:solidFill>
                <a:latin typeface="Candara" panose="020E0502030303020204" pitchFamily="34" charset="0"/>
              </a:rPr>
              <a:t>dei pensieri,</a:t>
            </a:r>
            <a:r>
              <a:rPr kumimoji="0" lang="it-IT" sz="3200" b="0" i="0" u="none" strike="noStrike" kern="1200" cap="none" spc="0" normalizeH="0" baseline="0" noProof="0" dirty="0">
                <a:ln>
                  <a:noFill/>
                </a:ln>
                <a:solidFill>
                  <a:srgbClr val="9A5315"/>
                </a:solidFill>
                <a:effectLst/>
                <a:uLnTx/>
                <a:uFillTx/>
                <a:latin typeface="Candara" panose="020E0502030303020204" pitchFamily="34" charset="0"/>
              </a:rPr>
              <a:t>delle emozioni e della mente</a:t>
            </a:r>
          </a:p>
          <a:p>
            <a:pPr marL="347472" marR="0" lvl="0" indent="-347472"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it-IT" sz="3200" b="1" i="0" u="none" strike="noStrike" kern="1200" cap="none" spc="0" normalizeH="0" baseline="0" noProof="0" dirty="0">
                <a:ln>
                  <a:noFill/>
                </a:ln>
                <a:solidFill>
                  <a:srgbClr val="9A5315"/>
                </a:solidFill>
                <a:effectLst/>
                <a:uLnTx/>
                <a:uFillTx/>
                <a:latin typeface="Candara" panose="020E0502030303020204" pitchFamily="34" charset="0"/>
              </a:rPr>
              <a:t>Il benessere </a:t>
            </a:r>
            <a:r>
              <a:rPr kumimoji="0" lang="it-IT" sz="3200" b="0" i="0" u="none" strike="noStrike" kern="1200" cap="none" spc="0" normalizeH="0" baseline="0" noProof="0" dirty="0">
                <a:ln>
                  <a:noFill/>
                </a:ln>
                <a:solidFill>
                  <a:srgbClr val="9A5315"/>
                </a:solidFill>
                <a:effectLst/>
                <a:uLnTx/>
                <a:uFillTx/>
                <a:latin typeface="Candara" panose="020E0502030303020204" pitchFamily="34" charset="0"/>
              </a:rPr>
              <a:t>riducendo stress, ansia e aggressività</a:t>
            </a:r>
          </a:p>
          <a:p>
            <a:pPr marL="347472" marR="0" lvl="0" indent="-347472"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it-IT" sz="3200" b="1" i="0" u="none" strike="noStrike" kern="1200" cap="none" spc="0" normalizeH="0" baseline="0" noProof="0" dirty="0">
                <a:ln>
                  <a:noFill/>
                </a:ln>
                <a:solidFill>
                  <a:srgbClr val="9A5315"/>
                </a:solidFill>
                <a:effectLst/>
                <a:uLnTx/>
                <a:uFillTx/>
                <a:latin typeface="Candara" panose="020E0502030303020204" pitchFamily="34" charset="0"/>
              </a:rPr>
              <a:t>L’autoregolazione</a:t>
            </a:r>
          </a:p>
          <a:p>
            <a:pPr marL="347472" marR="0" lvl="0" indent="-347472"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it-IT" sz="3200" b="1" i="0" u="none" strike="noStrike" kern="1200" cap="none" spc="0" normalizeH="0" baseline="0" noProof="0" dirty="0">
                <a:ln>
                  <a:noFill/>
                </a:ln>
                <a:solidFill>
                  <a:srgbClr val="9A5315"/>
                </a:solidFill>
                <a:effectLst/>
                <a:uLnTx/>
                <a:uFillTx/>
                <a:latin typeface="Candara" panose="020E0502030303020204" pitchFamily="34" charset="0"/>
              </a:rPr>
              <a:t>Il rendimento </a:t>
            </a:r>
            <a:r>
              <a:rPr kumimoji="0" lang="it-IT" sz="3200" b="0" i="0" u="none" strike="noStrike" kern="1200" cap="none" spc="0" normalizeH="0" baseline="0" noProof="0" dirty="0">
                <a:ln>
                  <a:noFill/>
                </a:ln>
                <a:solidFill>
                  <a:srgbClr val="9A5315"/>
                </a:solidFill>
                <a:effectLst/>
                <a:uLnTx/>
                <a:uFillTx/>
                <a:latin typeface="Candara" panose="020E0502030303020204" pitchFamily="34" charset="0"/>
              </a:rPr>
              <a:t>lavorativo</a:t>
            </a:r>
          </a:p>
          <a:p>
            <a:pPr marL="347472" marR="0" lvl="0" indent="-347472"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it-IT" sz="3200" b="1" i="0" u="none" strike="noStrike" kern="1200" cap="none" spc="0" normalizeH="0" baseline="0" noProof="0" dirty="0">
                <a:ln>
                  <a:noFill/>
                </a:ln>
                <a:solidFill>
                  <a:srgbClr val="9A5315"/>
                </a:solidFill>
                <a:effectLst/>
                <a:uLnTx/>
                <a:uFillTx/>
                <a:latin typeface="Candara" panose="020E0502030303020204" pitchFamily="34" charset="0"/>
              </a:rPr>
              <a:t>Il clima, l’empatia, la condivisione e la cooperazione</a:t>
            </a:r>
            <a:endParaRPr kumimoji="0" lang="it-IT" sz="3200" b="0" i="0" u="none" strike="noStrike" kern="1200" cap="none" spc="0" normalizeH="0" baseline="0" noProof="0" dirty="0">
              <a:ln>
                <a:noFill/>
              </a:ln>
              <a:solidFill>
                <a:srgbClr val="9A5315"/>
              </a:solidFill>
              <a:effectLst/>
              <a:uLnTx/>
              <a:uFillTx/>
              <a:latin typeface="Candara" panose="020E0502030303020204" pitchFamily="34" charset="0"/>
            </a:endParaRPr>
          </a:p>
        </p:txBody>
      </p:sp>
      <p:sp>
        <p:nvSpPr>
          <p:cNvPr id="4" name="Segnaposto piè di pagina 2">
            <a:extLst>
              <a:ext uri="{FF2B5EF4-FFF2-40B4-BE49-F238E27FC236}">
                <a16:creationId xmlns:a16="http://schemas.microsoft.com/office/drawing/2014/main" xmlns="" id="{709EAA25-7BD2-4F8C-B3C0-963C7E6D0799}"/>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Tree>
    <p:extLst>
      <p:ext uri="{BB962C8B-B14F-4D97-AF65-F5344CB8AC3E}">
        <p14:creationId xmlns:p14="http://schemas.microsoft.com/office/powerpoint/2010/main" val="62040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62B634F-6D62-4CFA-8CDC-E683122200EE}"/>
              </a:ext>
            </a:extLst>
          </p:cNvPr>
          <p:cNvSpPr>
            <a:spLocks noGrp="1"/>
          </p:cNvSpPr>
          <p:nvPr>
            <p:ph type="title"/>
          </p:nvPr>
        </p:nvSpPr>
        <p:spPr>
          <a:xfrm>
            <a:off x="956160" y="191194"/>
            <a:ext cx="10058402" cy="1219200"/>
          </a:xfrm>
        </p:spPr>
        <p:txBody>
          <a:bodyPr anchor="ctr">
            <a:noAutofit/>
          </a:bodyPr>
          <a:lstStyle/>
          <a:p>
            <a:pPr algn="ctr"/>
            <a:r>
              <a:rPr lang="it-IT" sz="4000" b="1" dirty="0">
                <a:solidFill>
                  <a:schemeClr val="tx1"/>
                </a:solidFill>
                <a:effectLst>
                  <a:outerShdw blurRad="38100" dist="38100" dir="2700000" algn="tl">
                    <a:srgbClr val="000000">
                      <a:alpha val="43137"/>
                    </a:srgbClr>
                  </a:outerShdw>
                </a:effectLst>
              </a:rPr>
              <a:t>LA MIA PROPOSTA di esperienze oggi</a:t>
            </a:r>
          </a:p>
        </p:txBody>
      </p:sp>
      <p:sp>
        <p:nvSpPr>
          <p:cNvPr id="3" name="Segnaposto contenuto 13">
            <a:extLst>
              <a:ext uri="{FF2B5EF4-FFF2-40B4-BE49-F238E27FC236}">
                <a16:creationId xmlns:a16="http://schemas.microsoft.com/office/drawing/2014/main" xmlns="" id="{5FF6E74D-169F-4FD2-83A8-46D3F31B4D10}"/>
              </a:ext>
            </a:extLst>
          </p:cNvPr>
          <p:cNvSpPr txBox="1">
            <a:spLocks/>
          </p:cNvSpPr>
          <p:nvPr/>
        </p:nvSpPr>
        <p:spPr>
          <a:xfrm>
            <a:off x="1231465" y="1390074"/>
            <a:ext cx="9783097" cy="4299770"/>
          </a:xfrm>
          <a:prstGeom prst="rect">
            <a:avLst/>
          </a:prstGeom>
        </p:spPr>
        <p:txBody>
          <a:bodyPr rtlCol="0"/>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347472" marR="0" lvl="0" indent="-347472"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it-IT" sz="3200" b="1" i="0" u="none" strike="noStrike" kern="1200" cap="none" spc="0" normalizeH="0" baseline="0" noProof="0" dirty="0">
                <a:ln>
                  <a:noFill/>
                </a:ln>
                <a:solidFill>
                  <a:srgbClr val="9A5315"/>
                </a:solidFill>
                <a:effectLst/>
                <a:uLnTx/>
                <a:uFillTx/>
                <a:latin typeface="Candara" panose="020E0502030303020204" pitchFamily="34" charset="0"/>
              </a:rPr>
              <a:t>Corpo: </a:t>
            </a:r>
            <a:r>
              <a:rPr kumimoji="0" lang="it-IT" sz="2800" b="0" i="0" u="none" strike="noStrike" kern="1200" cap="none" spc="0" normalizeH="0" baseline="0" noProof="0" dirty="0">
                <a:ln>
                  <a:noFill/>
                </a:ln>
                <a:solidFill>
                  <a:srgbClr val="9A5315"/>
                </a:solidFill>
                <a:effectLst/>
                <a:uLnTx/>
                <a:uFillTx/>
                <a:latin typeface="Candara" panose="020E0502030303020204" pitchFamily="34" charset="0"/>
              </a:rPr>
              <a:t>esercizi di energetica</a:t>
            </a:r>
            <a:r>
              <a:rPr lang="it-IT" sz="2800" dirty="0">
                <a:solidFill>
                  <a:srgbClr val="9A5315"/>
                </a:solidFill>
                <a:latin typeface="Candara" panose="020E0502030303020204" pitchFamily="34" charset="0"/>
              </a:rPr>
              <a:t>, </a:t>
            </a:r>
            <a:r>
              <a:rPr lang="it-IT" sz="2800" dirty="0" err="1">
                <a:solidFill>
                  <a:srgbClr val="9A5315"/>
                </a:solidFill>
                <a:latin typeface="Candara" panose="020E0502030303020204" pitchFamily="34" charset="0"/>
              </a:rPr>
              <a:t>tabata</a:t>
            </a:r>
            <a:r>
              <a:rPr lang="it-IT" sz="2800" dirty="0">
                <a:solidFill>
                  <a:srgbClr val="9A5315"/>
                </a:solidFill>
                <a:latin typeface="Candara" panose="020E0502030303020204" pitchFamily="34" charset="0"/>
              </a:rPr>
              <a:t>, camminata consapevole</a:t>
            </a:r>
            <a:endParaRPr kumimoji="0" lang="it-IT" sz="3200" b="0" i="0" u="none" strike="noStrike" kern="1200" cap="none" spc="0" normalizeH="0" baseline="0" noProof="0" dirty="0">
              <a:ln>
                <a:noFill/>
              </a:ln>
              <a:solidFill>
                <a:srgbClr val="9A5315"/>
              </a:solidFill>
              <a:effectLst/>
              <a:uLnTx/>
              <a:uFillTx/>
              <a:latin typeface="Candara" panose="020E0502030303020204" pitchFamily="34" charset="0"/>
            </a:endParaRPr>
          </a:p>
          <a:p>
            <a:pPr marL="347472" marR="0" lvl="0" indent="-347472"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it-IT" sz="3200" b="1" i="0" u="none" strike="noStrike" kern="1200" cap="none" spc="0" normalizeH="0" baseline="0" noProof="0" dirty="0">
                <a:ln>
                  <a:noFill/>
                </a:ln>
                <a:solidFill>
                  <a:srgbClr val="9A5315"/>
                </a:solidFill>
                <a:effectLst/>
                <a:uLnTx/>
                <a:uFillTx/>
                <a:latin typeface="Candara" panose="020E0502030303020204" pitchFamily="34" charset="0"/>
              </a:rPr>
              <a:t>Respiro: </a:t>
            </a:r>
            <a:r>
              <a:rPr kumimoji="0" lang="it-IT" sz="2800" b="0" i="0" u="none" strike="noStrike" kern="1200" cap="none" spc="0" normalizeH="0" baseline="0" noProof="0" dirty="0">
                <a:ln>
                  <a:noFill/>
                </a:ln>
                <a:solidFill>
                  <a:srgbClr val="9A5315"/>
                </a:solidFill>
                <a:effectLst/>
                <a:uLnTx/>
                <a:uFillTx/>
                <a:latin typeface="Candara" panose="020E0502030303020204" pitchFamily="34" charset="0"/>
              </a:rPr>
              <a:t>consapevolezza del respiro, tecniche di respirazione…</a:t>
            </a:r>
          </a:p>
          <a:p>
            <a:pPr marL="347472" marR="0" lvl="0" indent="-347472"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it-IT" sz="3200" b="1" i="0" u="none" strike="noStrike" kern="1200" cap="none" spc="0" normalizeH="0" baseline="0" noProof="0" dirty="0">
                <a:ln>
                  <a:noFill/>
                </a:ln>
                <a:solidFill>
                  <a:srgbClr val="9A5315"/>
                </a:solidFill>
                <a:effectLst/>
                <a:uLnTx/>
                <a:uFillTx/>
                <a:latin typeface="Candara" panose="020E0502030303020204" pitchFamily="34" charset="0"/>
              </a:rPr>
              <a:t>Mente: </a:t>
            </a:r>
            <a:r>
              <a:rPr kumimoji="0" lang="it-IT" sz="2800" b="0" i="0" u="none" strike="noStrike" kern="1200" cap="none" spc="0" normalizeH="0" baseline="0" noProof="0" dirty="0">
                <a:ln>
                  <a:noFill/>
                </a:ln>
                <a:solidFill>
                  <a:srgbClr val="9A5315"/>
                </a:solidFill>
                <a:effectLst/>
                <a:uLnTx/>
                <a:uFillTx/>
                <a:latin typeface="Candara" panose="020E0502030303020204" pitchFamily="34" charset="0"/>
              </a:rPr>
              <a:t>osservazione dei pensieri, visualizzazioni, esercizi di focalizzazione…</a:t>
            </a:r>
            <a:endParaRPr kumimoji="0" lang="it-IT" sz="3200" b="1" i="0" u="none" strike="noStrike" kern="1200" cap="none" spc="0" normalizeH="0" baseline="0" noProof="0" dirty="0">
              <a:ln>
                <a:noFill/>
              </a:ln>
              <a:solidFill>
                <a:srgbClr val="9A5315"/>
              </a:solidFill>
              <a:effectLst/>
              <a:uLnTx/>
              <a:uFillTx/>
              <a:latin typeface="Candara" panose="020E0502030303020204" pitchFamily="34" charset="0"/>
            </a:endParaRPr>
          </a:p>
          <a:p>
            <a:pPr marL="347472" marR="0" lvl="0" indent="-347472"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it-IT" sz="3200" b="1" i="0" u="none" strike="noStrike" kern="1200" cap="none" spc="0" normalizeH="0" baseline="0" noProof="0" dirty="0">
                <a:ln>
                  <a:noFill/>
                </a:ln>
                <a:solidFill>
                  <a:srgbClr val="9A5315"/>
                </a:solidFill>
                <a:effectLst/>
                <a:uLnTx/>
                <a:uFillTx/>
                <a:latin typeface="Candara" panose="020E0502030303020204" pitchFamily="34" charset="0"/>
              </a:rPr>
              <a:t>Empatia, collaborazione, condivisione: </a:t>
            </a:r>
            <a:r>
              <a:rPr kumimoji="0" lang="it-IT" sz="2800" b="0" i="0" u="none" strike="noStrike" kern="1200" cap="none" spc="0" normalizeH="0" baseline="0" noProof="0" dirty="0">
                <a:ln>
                  <a:noFill/>
                </a:ln>
                <a:solidFill>
                  <a:srgbClr val="9A5315"/>
                </a:solidFill>
                <a:effectLst/>
                <a:uLnTx/>
                <a:uFillTx/>
                <a:latin typeface="Candara" panose="020E0502030303020204" pitchFamily="34" charset="0"/>
              </a:rPr>
              <a:t>giochi, il massaggio, esercizi di fiducia,…</a:t>
            </a:r>
            <a:endParaRPr kumimoji="0" lang="it-IT" sz="3200" b="0" i="0" u="none" strike="noStrike" kern="1200" cap="none" spc="0" normalizeH="0" baseline="0" noProof="0" dirty="0">
              <a:ln>
                <a:noFill/>
              </a:ln>
              <a:solidFill>
                <a:srgbClr val="9A5315"/>
              </a:solidFill>
              <a:effectLst/>
              <a:uLnTx/>
              <a:uFillTx/>
              <a:latin typeface="Candara" panose="020E0502030303020204" pitchFamily="34" charset="0"/>
            </a:endParaRPr>
          </a:p>
        </p:txBody>
      </p:sp>
      <p:sp>
        <p:nvSpPr>
          <p:cNvPr id="4" name="Segnaposto piè di pagina 2">
            <a:extLst>
              <a:ext uri="{FF2B5EF4-FFF2-40B4-BE49-F238E27FC236}">
                <a16:creationId xmlns:a16="http://schemas.microsoft.com/office/drawing/2014/main" xmlns="" id="{A381EC59-BF8B-4971-8DA4-958B186772F2}"/>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Tree>
    <p:extLst>
      <p:ext uri="{BB962C8B-B14F-4D97-AF65-F5344CB8AC3E}">
        <p14:creationId xmlns:p14="http://schemas.microsoft.com/office/powerpoint/2010/main" val="175635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2D376DAC-35FE-4FEE-9150-276B67855AC2}"/>
              </a:ext>
            </a:extLst>
          </p:cNvPr>
          <p:cNvSpPr/>
          <p:nvPr/>
        </p:nvSpPr>
        <p:spPr>
          <a:xfrm>
            <a:off x="647700" y="169394"/>
            <a:ext cx="10583517" cy="83099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9A5315"/>
                </a:solidFill>
                <a:effectLst/>
                <a:uLnTx/>
                <a:uFillTx/>
                <a:latin typeface="Segoe Print"/>
                <a:ea typeface="+mn-ea"/>
                <a:cs typeface="+mn-cs"/>
              </a:rPr>
              <a:t>CONSAPEVOLEZZA DI SÉ</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dirty="0">
                <a:solidFill>
                  <a:srgbClr val="9A5315"/>
                </a:solidFill>
                <a:latin typeface="Segoe Print"/>
                <a:ea typeface="Microsoft JhengHei UI Light" panose="020B0304030504040204" pitchFamily="34" charset="-120"/>
              </a:rPr>
              <a:t>Alcune</a:t>
            </a:r>
            <a:r>
              <a:rPr kumimoji="0" lang="it-IT" sz="2400" b="0" i="0" u="none" strike="noStrike" kern="1200" cap="none" spc="0" normalizeH="0" baseline="0" noProof="0" dirty="0">
                <a:ln>
                  <a:noFill/>
                </a:ln>
                <a:solidFill>
                  <a:srgbClr val="9A5315"/>
                </a:solidFill>
                <a:effectLst/>
                <a:uLnTx/>
                <a:uFillTx/>
                <a:latin typeface="Segoe Print"/>
                <a:ea typeface="Microsoft JhengHei UI Light" panose="020B0304030504040204" pitchFamily="34" charset="-120"/>
                <a:cs typeface="+mn-cs"/>
              </a:rPr>
              <a:t> chiavi di lettura sul come funzioniamo?</a:t>
            </a:r>
          </a:p>
        </p:txBody>
      </p:sp>
      <p:sp>
        <p:nvSpPr>
          <p:cNvPr id="4" name="Rettangolo 3">
            <a:extLst>
              <a:ext uri="{FF2B5EF4-FFF2-40B4-BE49-F238E27FC236}">
                <a16:creationId xmlns:a16="http://schemas.microsoft.com/office/drawing/2014/main" xmlns="" id="{0A9D8488-DC62-4E38-BDC8-E501D329A59B}"/>
              </a:ext>
            </a:extLst>
          </p:cNvPr>
          <p:cNvSpPr/>
          <p:nvPr/>
        </p:nvSpPr>
        <p:spPr>
          <a:xfrm>
            <a:off x="1654497" y="1323723"/>
            <a:ext cx="9056262"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9A5315"/>
                </a:solidFill>
                <a:effectLst>
                  <a:outerShdw blurRad="38100" dist="38100" dir="2700000" algn="tl">
                    <a:srgbClr val="000000">
                      <a:alpha val="43137"/>
                    </a:srgbClr>
                  </a:outerShdw>
                </a:effectLst>
                <a:latin typeface="Microsoft JhengHei UI Light" panose="020B0304030504040204" pitchFamily="34" charset="-120"/>
                <a:ea typeface="Microsoft JhengHei UI Light" panose="020B0304030504040204" pitchFamily="34" charset="-120"/>
              </a:rPr>
              <a:t>LA MENTE E IL </a:t>
            </a:r>
            <a:r>
              <a:rPr kumimoji="0" lang="it-IT" sz="4000" b="1" i="0" u="none" strike="noStrike" kern="1200" cap="none" spc="0" normalizeH="0" baseline="0" noProof="0" dirty="0">
                <a:ln>
                  <a:noFill/>
                </a:ln>
                <a:solidFill>
                  <a:srgbClr val="9A5315"/>
                </a:solidFill>
                <a:effectLst>
                  <a:outerShdw blurRad="38100" dist="38100" dir="2700000" algn="tl">
                    <a:srgbClr val="000000">
                      <a:alpha val="43137"/>
                    </a:srgbClr>
                  </a:outerShdw>
                </a:effectLst>
                <a:uLnTx/>
                <a:uFillTx/>
                <a:latin typeface="Microsoft JhengHei UI Light" panose="020B0304030504040204" pitchFamily="34" charset="-120"/>
                <a:ea typeface="Microsoft JhengHei UI Light" panose="020B0304030504040204" pitchFamily="34" charset="-120"/>
                <a:cs typeface="+mn-cs"/>
              </a:rPr>
              <a:t>PILOTA AUTOMATICO </a:t>
            </a:r>
          </a:p>
        </p:txBody>
      </p:sp>
      <p:sp>
        <p:nvSpPr>
          <p:cNvPr id="5" name="CasellaDiTesto 4">
            <a:extLst>
              <a:ext uri="{FF2B5EF4-FFF2-40B4-BE49-F238E27FC236}">
                <a16:creationId xmlns:a16="http://schemas.microsoft.com/office/drawing/2014/main" xmlns="" id="{578D4703-A41D-4F55-896A-83E79D4BCD77}"/>
              </a:ext>
            </a:extLst>
          </p:cNvPr>
          <p:cNvSpPr txBox="1"/>
          <p:nvPr/>
        </p:nvSpPr>
        <p:spPr>
          <a:xfrm>
            <a:off x="647700" y="2281866"/>
            <a:ext cx="11133622" cy="3785652"/>
          </a:xfrm>
          <a:prstGeom prst="rect">
            <a:avLst/>
          </a:prstGeom>
          <a:noFill/>
        </p:spPr>
        <p:txBody>
          <a:bodyPr wrap="square" rtlCol="0">
            <a:spAutoFit/>
          </a:bodyPr>
          <a:lstStyle/>
          <a:p>
            <a:pPr algn="just"/>
            <a:r>
              <a:rPr lang="it-IT" sz="2400" dirty="0">
                <a:latin typeface="Candara" panose="020E0502030303020204" pitchFamily="34" charset="0"/>
              </a:rPr>
              <a:t>«Tendiamo a trascurare il fatto che virtualmente pensiamo ininterrottamente. Il flusso incessante di pensieri che emana dalla nostra mente ci lascia scarsissimi momenti di sollievo interiore. Da parte nostra ci riserviamo spazio insufficiente per essere veramente noi stessi, senza sentirci costretti a correre facendo le cose più svariate. Troppo frequentemente le nostre azioni sono inconsulte, intraprese senza riflessione, dettate da impulsi e pensieri del tutto consueti che passano per la mente come un fiume impetuoso o con la violenza di una cascata. Veniamo travolti dalla corrente che finisce col sommergere la nostra vita portandoci dove forse non intendiamo andare, senza neppure essere coscienti della direzione»</a:t>
            </a:r>
          </a:p>
          <a:p>
            <a:r>
              <a:rPr lang="it-IT" sz="2400" dirty="0">
                <a:latin typeface="Candara" panose="020E0502030303020204" pitchFamily="34" charset="0"/>
              </a:rPr>
              <a:t>						</a:t>
            </a:r>
            <a:r>
              <a:rPr lang="it-IT" sz="2000" dirty="0" err="1">
                <a:latin typeface="Candara" panose="020E0502030303020204" pitchFamily="34" charset="0"/>
              </a:rPr>
              <a:t>Jon</a:t>
            </a:r>
            <a:r>
              <a:rPr lang="it-IT" sz="2000" dirty="0">
                <a:latin typeface="Candara" panose="020E0502030303020204" pitchFamily="34" charset="0"/>
              </a:rPr>
              <a:t> </a:t>
            </a:r>
            <a:r>
              <a:rPr lang="it-IT" sz="2000" dirty="0" err="1">
                <a:latin typeface="Candara" panose="020E0502030303020204" pitchFamily="34" charset="0"/>
              </a:rPr>
              <a:t>Kabat-Zinn</a:t>
            </a:r>
            <a:r>
              <a:rPr lang="it-IT" sz="2000" dirty="0">
                <a:latin typeface="Candara" panose="020E0502030303020204" pitchFamily="34" charset="0"/>
              </a:rPr>
              <a:t> – Dovunque tu vada ci sei già</a:t>
            </a:r>
            <a:endParaRPr lang="it-IT" sz="2400" dirty="0">
              <a:latin typeface="Candara" panose="020E0502030303020204" pitchFamily="34" charset="0"/>
            </a:endParaRPr>
          </a:p>
        </p:txBody>
      </p:sp>
      <p:sp>
        <p:nvSpPr>
          <p:cNvPr id="6" name="Segnaposto piè di pagina 2">
            <a:extLst>
              <a:ext uri="{FF2B5EF4-FFF2-40B4-BE49-F238E27FC236}">
                <a16:creationId xmlns:a16="http://schemas.microsoft.com/office/drawing/2014/main" xmlns="" id="{ABE0E2B6-E173-47D5-A733-5AA96FB6DDEB}"/>
              </a:ext>
            </a:extLst>
          </p:cNvPr>
          <p:cNvSpPr>
            <a:spLocks noGrp="1"/>
          </p:cNvSpPr>
          <p:nvPr>
            <p:ph type="ftr" sz="quarter" idx="11"/>
          </p:nvPr>
        </p:nvSpPr>
        <p:spPr>
          <a:xfrm>
            <a:off x="0" y="6553200"/>
            <a:ext cx="5943600" cy="228600"/>
          </a:xfrm>
        </p:spPr>
        <p:txBody>
          <a:bodyPr/>
          <a:lstStyle/>
          <a:p>
            <a:pPr rtl="0"/>
            <a:r>
              <a:rPr lang="it-IT" dirty="0"/>
              <a:t>«MINDFULNESS E BENESSERE» - Eva Mazzanti</a:t>
            </a:r>
          </a:p>
        </p:txBody>
      </p:sp>
    </p:spTree>
    <p:extLst>
      <p:ext uri="{BB962C8B-B14F-4D97-AF65-F5344CB8AC3E}">
        <p14:creationId xmlns:p14="http://schemas.microsoft.com/office/powerpoint/2010/main" val="56167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Illustrazione natura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9532640_TF03431377.potx" id="{4A9228DC-24B8-4FB6-B608-D7A41AA068FF}" vid="{DD4AB564-C0F8-40A4-819D-C47843D8BB03}"/>
    </a:ext>
  </a:extLst>
</a:theme>
</file>

<file path=ppt/theme/theme2.xml><?xml version="1.0" encoding="utf-8"?>
<a:theme xmlns:a="http://schemas.openxmlformats.org/drawingml/2006/main" name="1_Illustrazione natura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9532640_TF03431377.potx" id="{4A9228DC-24B8-4FB6-B608-D7A41AA068FF}" vid="{DD4AB564-C0F8-40A4-819D-C47843D8BB03}"/>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1379</Words>
  <Application>Microsoft Office PowerPoint</Application>
  <PresentationFormat>Personalizzato</PresentationFormat>
  <Paragraphs>214</Paragraphs>
  <Slides>26</Slides>
  <Notes>6</Notes>
  <HiddenSlides>0</HiddenSlides>
  <MMClips>0</MMClips>
  <ScaleCrop>false</ScaleCrop>
  <HeadingPairs>
    <vt:vector size="4" baseType="variant">
      <vt:variant>
        <vt:lpstr>Tema</vt:lpstr>
      </vt:variant>
      <vt:variant>
        <vt:i4>2</vt:i4>
      </vt:variant>
      <vt:variant>
        <vt:lpstr>Titoli diapositive</vt:lpstr>
      </vt:variant>
      <vt:variant>
        <vt:i4>26</vt:i4>
      </vt:variant>
    </vt:vector>
  </HeadingPairs>
  <TitlesOfParts>
    <vt:vector size="28" baseType="lpstr">
      <vt:lpstr>Illustrazione natura 16x9</vt:lpstr>
      <vt:lpstr>1_Illustrazione natura 16x9</vt:lpstr>
      <vt:lpstr>MINDFULNESS e BENESSERE</vt:lpstr>
      <vt:lpstr>LA MIA FORMAZIONE</vt:lpstr>
      <vt:lpstr>LA MINDFULNESS va vissuta   prima di poterla utilizzare</vt:lpstr>
      <vt:lpstr>PERCHE’ VA VISSUTA?</vt:lpstr>
      <vt:lpstr>MINDFULNESS</vt:lpstr>
      <vt:lpstr>Il suo fondatore la definisce</vt:lpstr>
      <vt:lpstr>MIGLIORA</vt:lpstr>
      <vt:lpstr>LA MIA PROPOSTA di esperienze oggi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 e  la pazienza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Eva Mazzanti</dc:creator>
  <cp:lastModifiedBy>Patrizia</cp:lastModifiedBy>
  <cp:revision>18</cp:revision>
  <dcterms:created xsi:type="dcterms:W3CDTF">2020-02-15T20:41:13Z</dcterms:created>
  <dcterms:modified xsi:type="dcterms:W3CDTF">2020-10-21T19:27:32Z</dcterms:modified>
</cp:coreProperties>
</file>